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Poppins"/>
      <p:regular r:id="rId60"/>
      <p:bold r:id="rId61"/>
      <p:italic r:id="rId62"/>
      <p:boldItalic r:id="rId63"/>
    </p:embeddedFont>
    <p:embeddedFont>
      <p:font typeface="Bebas Neue"/>
      <p:regular r:id="rId64"/>
    </p:embeddedFont>
    <p:embeddedFont>
      <p:font typeface="Cambay"/>
      <p:regular r:id="rId65"/>
      <p:bold r:id="rId66"/>
      <p:italic r:id="rId67"/>
      <p:boldItalic r:id="rId68"/>
    </p:embeddedFont>
    <p:embeddedFont>
      <p:font typeface="PT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manda Egber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0F2C23-869A-4E39-A5F4-BAE754F46705}">
  <a:tblStyle styleId="{560F2C23-869A-4E39-A5F4-BAE754F467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PT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italic.fntdata"/><Relationship Id="rId70" Type="http://schemas.openxmlformats.org/officeDocument/2006/relationships/font" Target="fonts/PT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italic.fntdata"/><Relationship Id="rId61" Type="http://schemas.openxmlformats.org/officeDocument/2006/relationships/font" Target="fonts/Poppins-bold.fntdata"/><Relationship Id="rId20" Type="http://schemas.openxmlformats.org/officeDocument/2006/relationships/slide" Target="slides/slide14.xml"/><Relationship Id="rId64" Type="http://schemas.openxmlformats.org/officeDocument/2006/relationships/font" Target="fonts/BebasNeue-regular.fntdata"/><Relationship Id="rId63" Type="http://schemas.openxmlformats.org/officeDocument/2006/relationships/font" Target="fonts/Poppins-boldItalic.fntdata"/><Relationship Id="rId22" Type="http://schemas.openxmlformats.org/officeDocument/2006/relationships/slide" Target="slides/slide16.xml"/><Relationship Id="rId66" Type="http://schemas.openxmlformats.org/officeDocument/2006/relationships/font" Target="fonts/Cambay-bold.fntdata"/><Relationship Id="rId21" Type="http://schemas.openxmlformats.org/officeDocument/2006/relationships/slide" Target="slides/slide15.xml"/><Relationship Id="rId65" Type="http://schemas.openxmlformats.org/officeDocument/2006/relationships/font" Target="fonts/Cambay-regular.fntdata"/><Relationship Id="rId24" Type="http://schemas.openxmlformats.org/officeDocument/2006/relationships/slide" Target="slides/slide18.xml"/><Relationship Id="rId68" Type="http://schemas.openxmlformats.org/officeDocument/2006/relationships/font" Target="fonts/Cambay-boldItalic.fntdata"/><Relationship Id="rId23" Type="http://schemas.openxmlformats.org/officeDocument/2006/relationships/slide" Target="slides/slide17.xml"/><Relationship Id="rId67" Type="http://schemas.openxmlformats.org/officeDocument/2006/relationships/font" Target="fonts/Cambay-italic.fntdata"/><Relationship Id="rId60" Type="http://schemas.openxmlformats.org/officeDocument/2006/relationships/font" Target="fonts/Poppins-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27T18:54:32.013">
    <p:pos x="453" y="232"/>
    <p:text>@kristinanb2000@gmail.com I added this graph, im going to conclude that Gen Z prioritizes price more than any other generation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27T21:21:24.780">
    <p:pos x="453" y="376"/>
    <p:text>i added this too @kristinanb2000@gmail.com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names and give a little background? (year, major, why we each did this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32a6cbabc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32a6cbabc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Relevance and Importance: </a:t>
            </a:r>
            <a:r>
              <a:rPr lang="en"/>
              <a:t>Understanding how different generations are dealing with the rise in grocery prices is crucial to addressing this problem, as it will enable us to develop effective strategies to mitigate its impact. Our findings will provide important insights for policymakers, retailers, and consumers, as they navigate food affordability in the current economy.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3abb5d3d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3abb5d3d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32a6cbabc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32a6cbabc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methodology add the gender distribution?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7be8a27b2ba4c447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7be8a27b2ba4c447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how we were </a:t>
            </a:r>
            <a:r>
              <a:rPr lang="en"/>
              <a:t>originally</a:t>
            </a:r>
            <a:r>
              <a:rPr lang="en"/>
              <a:t> gonna be with google forms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3a31c0e87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a31c0e87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3b0baae0d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3b0baae0d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3a31c0e87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3a31c0e87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3b0baae0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3b0baae0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Mention how political people were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7be8a27b2ba4c44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7be8a27b2ba4c44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created the survey &amp; questions, then they translated it to a program that can convert the findings to an easy finding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7be8a27b2ba4c447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7be8a27b2ba4c44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2192711c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2192711c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7be8a27b2ba4c44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7be8a27b2ba4c44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32a6cbabc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232a6cbabc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key finding be before or after results?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37228483b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37228483b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3a31c0e87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3a31c0e87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3a31c0e87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3a31c0e87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3a31c0e87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3a31c0e87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3a31c0e87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23a31c0e87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3a31c0e87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3a31c0e87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3a31c0e879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3a31c0e879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37228483b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37228483b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Introduction + Background - Elijah</a:t>
            </a:r>
            <a:endParaRPr/>
          </a:p>
          <a:p>
            <a:pPr indent="-298450" lvl="0" marL="457200" rtl="0" algn="l">
              <a:spcBef>
                <a:spcPts val="0"/>
              </a:spcBef>
              <a:spcAft>
                <a:spcPts val="0"/>
              </a:spcAft>
              <a:buSzPts val="1100"/>
              <a:buAutoNum type="arabicPeriod"/>
            </a:pPr>
            <a:r>
              <a:rPr lang="en"/>
              <a:t>Methodology + qual control - John</a:t>
            </a:r>
            <a:endParaRPr/>
          </a:p>
          <a:p>
            <a:pPr indent="-298450" lvl="0" marL="457200" rtl="0" algn="l">
              <a:spcBef>
                <a:spcPts val="0"/>
              </a:spcBef>
              <a:spcAft>
                <a:spcPts val="0"/>
              </a:spcAft>
              <a:buSzPts val="1100"/>
              <a:buAutoNum type="arabicPeriod"/>
            </a:pPr>
            <a:r>
              <a:rPr lang="en"/>
              <a:t>Key findings - Manda</a:t>
            </a:r>
            <a:endParaRPr/>
          </a:p>
          <a:p>
            <a:pPr indent="-298450" lvl="0" marL="457200" rtl="0" algn="l">
              <a:spcBef>
                <a:spcPts val="0"/>
              </a:spcBef>
              <a:spcAft>
                <a:spcPts val="0"/>
              </a:spcAft>
              <a:buSzPts val="1100"/>
              <a:buAutoNum type="arabicPeriod"/>
            </a:pPr>
            <a:r>
              <a:rPr lang="en"/>
              <a:t>Results + Conclusion - Kristina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3a31c0e879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3a31c0e879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3a31c0e87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3a31c0e87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3a31c0e87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3a31c0e87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3a31c0e879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23a31c0e879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3a31c0e879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3a31c0e879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3a31c0e879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3a31c0e879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3a31c0e87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3a31c0e87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3a31c0e87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3a31c0e87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3a31c0e879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3a31c0e879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3a31c0e879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3a31c0e879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1820df32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1820df32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3a31c0e87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23a31c0e87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3a31c0e879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3a31c0e879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32a6cbabc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32a6cbabc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findings + summary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Who we’re trying to aim this at - food retailers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Recommendations</a:t>
            </a:r>
            <a:r>
              <a:rPr lang="en"/>
              <a:t> for retailers (how to get more customers)</a:t>
            </a:r>
            <a:endParaRPr/>
          </a:p>
          <a:p>
            <a:pPr indent="-298450" lvl="0" marL="457200" rtl="0" algn="l">
              <a:spcBef>
                <a:spcPts val="0"/>
              </a:spcBef>
              <a:spcAft>
                <a:spcPts val="0"/>
              </a:spcAft>
              <a:buSzPts val="1100"/>
              <a:buChar char="-"/>
            </a:pPr>
            <a:r>
              <a:rPr lang="en"/>
              <a:t>More likely to use coupons (generation)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Interpret your results: Provide your interpretation of your results and explain what they mean in the context of your research question.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Discuss the implications of your findings: Help your audience understand the broader implications of your research by discussing the potential impact of your findings.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Conclude with a summary: Summarize your key findings and conclusions, and offer suggestions for future research.</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1d99404f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1d99404f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1d99404f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1d99404f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74E13"/>
              </a:buClr>
              <a:buSzPts val="1300"/>
              <a:buFont typeface="Cambay"/>
              <a:buChar char="●"/>
            </a:pPr>
            <a:r>
              <a:rPr lang="en" sz="1300">
                <a:solidFill>
                  <a:srgbClr val="274E13"/>
                </a:solidFill>
                <a:latin typeface="Cambay"/>
                <a:ea typeface="Cambay"/>
                <a:cs typeface="Cambay"/>
                <a:sym typeface="Cambay"/>
              </a:rPr>
              <a:t>Discuss ideas for retailers</a:t>
            </a:r>
            <a:endParaRPr sz="1300">
              <a:solidFill>
                <a:srgbClr val="274E13"/>
              </a:solidFill>
              <a:latin typeface="Cambay"/>
              <a:ea typeface="Cambay"/>
              <a:cs typeface="Cambay"/>
              <a:sym typeface="Cambay"/>
            </a:endParaRPr>
          </a:p>
          <a:p>
            <a:pPr indent="-311150" lvl="1" marL="914400" rtl="0" algn="l">
              <a:lnSpc>
                <a:spcPct val="115000"/>
              </a:lnSpc>
              <a:spcBef>
                <a:spcPts val="0"/>
              </a:spcBef>
              <a:spcAft>
                <a:spcPts val="0"/>
              </a:spcAft>
              <a:buClr>
                <a:srgbClr val="274E13"/>
              </a:buClr>
              <a:buSzPts val="1300"/>
              <a:buFont typeface="Roboto Condensed Light"/>
              <a:buChar char="○"/>
            </a:pPr>
            <a:r>
              <a:rPr lang="en" sz="1300">
                <a:solidFill>
                  <a:srgbClr val="274E13"/>
                </a:solidFill>
                <a:latin typeface="Cambay"/>
                <a:ea typeface="Cambay"/>
                <a:cs typeface="Cambay"/>
                <a:sym typeface="Cambay"/>
              </a:rPr>
              <a:t>If they should follow certain methods to increase customers / generations</a:t>
            </a:r>
            <a:endParaRPr sz="1300">
              <a:solidFill>
                <a:srgbClr val="274E13"/>
              </a:solidFill>
              <a:latin typeface="Cambay"/>
              <a:ea typeface="Cambay"/>
              <a:cs typeface="Cambay"/>
              <a:sym typeface="Cambay"/>
            </a:endParaRPr>
          </a:p>
          <a:p>
            <a:pPr indent="-311150" lvl="1" marL="914400" rtl="0" algn="l">
              <a:lnSpc>
                <a:spcPct val="115000"/>
              </a:lnSpc>
              <a:spcBef>
                <a:spcPts val="0"/>
              </a:spcBef>
              <a:spcAft>
                <a:spcPts val="0"/>
              </a:spcAft>
              <a:buClr>
                <a:srgbClr val="274E13"/>
              </a:buClr>
              <a:buSzPts val="1300"/>
              <a:buFont typeface="Roboto Condensed Light"/>
              <a:buChar char="○"/>
            </a:pPr>
            <a:r>
              <a:rPr lang="en" sz="1300">
                <a:solidFill>
                  <a:srgbClr val="274E13"/>
                </a:solidFill>
                <a:latin typeface="Cambay"/>
                <a:ea typeface="Cambay"/>
                <a:cs typeface="Cambay"/>
                <a:sym typeface="Cambay"/>
              </a:rPr>
              <a:t>Develop online shopping services (do certain generations prefer that?</a:t>
            </a:r>
            <a:endParaRPr sz="1300">
              <a:solidFill>
                <a:srgbClr val="274E13"/>
              </a:solidFill>
              <a:latin typeface="Cambay"/>
              <a:ea typeface="Cambay"/>
              <a:cs typeface="Cambay"/>
              <a:sym typeface="Cambay"/>
            </a:endParaRPr>
          </a:p>
          <a:p>
            <a:pPr indent="0" lvl="0" marL="0" rtl="0" algn="l">
              <a:spcBef>
                <a:spcPts val="1600"/>
              </a:spcBef>
              <a:spcAft>
                <a:spcPts val="0"/>
              </a:spcAft>
              <a:buClr>
                <a:schemeClr val="dk1"/>
              </a:buClr>
              <a:buSzPts val="1100"/>
              <a:buFont typeface="Arial"/>
              <a:buNone/>
            </a:pPr>
            <a:r>
              <a:rPr lang="en" sz="1300">
                <a:solidFill>
                  <a:srgbClr val="274E13"/>
                </a:solidFill>
                <a:latin typeface="Cambay"/>
                <a:ea typeface="Cambay"/>
                <a:cs typeface="Cambay"/>
                <a:sym typeface="Cambay"/>
              </a:rPr>
              <a:t>Things to implement now vs later</a:t>
            </a:r>
            <a:endParaRPr sz="1300">
              <a:solidFill>
                <a:srgbClr val="274E13"/>
              </a:solidFill>
              <a:latin typeface="Cambay"/>
              <a:ea typeface="Cambay"/>
              <a:cs typeface="Cambay"/>
              <a:sym typeface="Cambay"/>
            </a:endParaRPr>
          </a:p>
          <a:p>
            <a:pPr indent="-311150" lvl="0" marL="457200" rtl="0" algn="l">
              <a:spcBef>
                <a:spcPts val="1600"/>
              </a:spcBef>
              <a:spcAft>
                <a:spcPts val="0"/>
              </a:spcAft>
              <a:buClr>
                <a:srgbClr val="274E13"/>
              </a:buClr>
              <a:buSzPts val="1300"/>
              <a:buFont typeface="Cambay"/>
              <a:buChar char="-"/>
            </a:pPr>
            <a:r>
              <a:rPr lang="en" sz="1300">
                <a:solidFill>
                  <a:srgbClr val="274E13"/>
                </a:solidFill>
                <a:latin typeface="Cambay"/>
                <a:ea typeface="Cambay"/>
                <a:cs typeface="Cambay"/>
                <a:sym typeface="Cambay"/>
              </a:rPr>
              <a:t>Ways to reduce packaging to cut costs (bulk)</a:t>
            </a:r>
            <a:endParaRPr sz="1300">
              <a:solidFill>
                <a:srgbClr val="274E13"/>
              </a:solidFill>
              <a:latin typeface="Cambay"/>
              <a:ea typeface="Cambay"/>
              <a:cs typeface="Cambay"/>
              <a:sym typeface="Cambay"/>
            </a:endParaRPr>
          </a:p>
          <a:p>
            <a:pPr indent="0" lvl="0" marL="0" rtl="0" algn="l">
              <a:spcBef>
                <a:spcPts val="1600"/>
              </a:spcBef>
              <a:spcAft>
                <a:spcPts val="0"/>
              </a:spcAft>
              <a:buNone/>
            </a:pPr>
            <a:r>
              <a:t/>
            </a:r>
            <a:endParaRPr sz="1300">
              <a:solidFill>
                <a:srgbClr val="274E13"/>
              </a:solidFill>
              <a:latin typeface="Cambay"/>
              <a:ea typeface="Cambay"/>
              <a:cs typeface="Cambay"/>
              <a:sym typeface="Cambay"/>
            </a:endParaRPr>
          </a:p>
          <a:p>
            <a:pPr indent="0" lvl="0" marL="0" rtl="0" algn="l">
              <a:spcBef>
                <a:spcPts val="1600"/>
              </a:spcBef>
              <a:spcAft>
                <a:spcPts val="0"/>
              </a:spcAft>
              <a:buNone/>
            </a:pPr>
            <a:r>
              <a:rPr lang="en" sz="1300">
                <a:solidFill>
                  <a:srgbClr val="274E13"/>
                </a:solidFill>
                <a:latin typeface="Cambay"/>
                <a:ea typeface="Cambay"/>
                <a:cs typeface="Cambay"/>
                <a:sym typeface="Cambay"/>
              </a:rPr>
              <a:t>Is there an increase in bulk / bargain shopping? Increase in aldi and costco</a:t>
            </a:r>
            <a:endParaRPr sz="1300">
              <a:solidFill>
                <a:srgbClr val="274E13"/>
              </a:solidFill>
              <a:latin typeface="Cambay"/>
              <a:ea typeface="Cambay"/>
              <a:cs typeface="Cambay"/>
              <a:sym typeface="Cambay"/>
            </a:endParaRPr>
          </a:p>
          <a:p>
            <a:pPr indent="0" lvl="0" marL="0" rtl="0" algn="l">
              <a:spcBef>
                <a:spcPts val="1600"/>
              </a:spcBef>
              <a:spcAft>
                <a:spcPts val="1600"/>
              </a:spcAft>
              <a:buNone/>
            </a:pPr>
            <a:r>
              <a:rPr lang="en" sz="1300">
                <a:solidFill>
                  <a:srgbClr val="274E13"/>
                </a:solidFill>
                <a:latin typeface="Cambay"/>
                <a:ea typeface="Cambay"/>
                <a:cs typeface="Cambay"/>
                <a:sym typeface="Cambay"/>
              </a:rPr>
              <a:t>Is there a decrease in more expensive stores such as Trader Joe’s / Whole Foods</a:t>
            </a:r>
            <a:endParaRPr sz="1300">
              <a:solidFill>
                <a:srgbClr val="274E13"/>
              </a:solidFill>
              <a:latin typeface="Cambay"/>
              <a:ea typeface="Cambay"/>
              <a:cs typeface="Cambay"/>
              <a:sym typeface="Cambay"/>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1d99404fc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1d99404f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274E13"/>
              </a:buClr>
              <a:buSzPts val="1300"/>
              <a:buFont typeface="Cambay"/>
              <a:buChar char="●"/>
            </a:pPr>
            <a:r>
              <a:rPr lang="en" sz="1300">
                <a:solidFill>
                  <a:srgbClr val="274E13"/>
                </a:solidFill>
                <a:latin typeface="Cambay"/>
                <a:ea typeface="Cambay"/>
                <a:cs typeface="Cambay"/>
                <a:sym typeface="Cambay"/>
              </a:rPr>
              <a:t>Any ideas?</a:t>
            </a:r>
            <a:endParaRPr sz="1300">
              <a:solidFill>
                <a:srgbClr val="274E13"/>
              </a:solidFill>
              <a:latin typeface="Cambay"/>
              <a:ea typeface="Cambay"/>
              <a:cs typeface="Cambay"/>
              <a:sym typeface="Cambay"/>
            </a:endParaRPr>
          </a:p>
          <a:p>
            <a:pPr indent="-311150" lvl="0" marL="457200" rtl="0" algn="l">
              <a:spcBef>
                <a:spcPts val="0"/>
              </a:spcBef>
              <a:spcAft>
                <a:spcPts val="0"/>
              </a:spcAft>
              <a:buClr>
                <a:srgbClr val="274E13"/>
              </a:buClr>
              <a:buSzPts val="1300"/>
              <a:buFont typeface="Cambay"/>
              <a:buChar char="●"/>
            </a:pPr>
            <a:r>
              <a:rPr lang="en" sz="1300">
                <a:solidFill>
                  <a:srgbClr val="274E13"/>
                </a:solidFill>
                <a:latin typeface="Cambay"/>
                <a:ea typeface="Cambay"/>
                <a:cs typeface="Cambay"/>
                <a:sym typeface="Cambay"/>
              </a:rPr>
              <a:t>Can discuss our limitations and ways to better go about the research if have better resources (NO)</a:t>
            </a:r>
            <a:endParaRPr sz="1300">
              <a:solidFill>
                <a:srgbClr val="274E13"/>
              </a:solidFill>
              <a:latin typeface="Cambay"/>
              <a:ea typeface="Cambay"/>
              <a:cs typeface="Cambay"/>
              <a:sym typeface="Cambay"/>
            </a:endParaRPr>
          </a:p>
          <a:p>
            <a:pPr indent="-311150" lvl="1" marL="914400" rtl="0" algn="l">
              <a:lnSpc>
                <a:spcPct val="115000"/>
              </a:lnSpc>
              <a:spcBef>
                <a:spcPts val="0"/>
              </a:spcBef>
              <a:spcAft>
                <a:spcPts val="0"/>
              </a:spcAft>
              <a:buClr>
                <a:srgbClr val="274E13"/>
              </a:buClr>
              <a:buSzPts val="1300"/>
              <a:buFont typeface="Roboto Condensed Light"/>
              <a:buChar char="○"/>
            </a:pPr>
            <a:r>
              <a:rPr lang="en" sz="1300">
                <a:solidFill>
                  <a:srgbClr val="274E13"/>
                </a:solidFill>
                <a:latin typeface="Cambay"/>
                <a:ea typeface="Cambay"/>
                <a:cs typeface="Cambay"/>
                <a:sym typeface="Cambay"/>
              </a:rPr>
              <a:t>Specific research for retailers </a:t>
            </a:r>
            <a:endParaRPr sz="1300">
              <a:solidFill>
                <a:srgbClr val="274E13"/>
              </a:solidFill>
              <a:latin typeface="Cambay"/>
              <a:ea typeface="Cambay"/>
              <a:cs typeface="Cambay"/>
              <a:sym typeface="Cambay"/>
            </a:endParaRPr>
          </a:p>
          <a:p>
            <a:pPr indent="-311150" lvl="0" marL="457200" rtl="0" algn="l">
              <a:spcBef>
                <a:spcPts val="0"/>
              </a:spcBef>
              <a:spcAft>
                <a:spcPts val="0"/>
              </a:spcAft>
              <a:buClr>
                <a:srgbClr val="274E13"/>
              </a:buClr>
              <a:buSzPts val="1300"/>
              <a:buFont typeface="Cambay"/>
              <a:buChar char="●"/>
            </a:pPr>
            <a:r>
              <a:rPr lang="en" sz="1300">
                <a:solidFill>
                  <a:srgbClr val="274E13"/>
                </a:solidFill>
                <a:latin typeface="Cambay"/>
                <a:ea typeface="Cambay"/>
                <a:cs typeface="Cambay"/>
                <a:sym typeface="Cambay"/>
              </a:rPr>
              <a:t>Focus on multiple demographics (household size, income, locations, etc)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32a6cbabc3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32a6cbabc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that concludes our presentation, thank you for your time today. We all really enjoyed being able to </a:t>
            </a:r>
            <a:r>
              <a:rPr lang="en"/>
              <a:t>experience</a:t>
            </a:r>
            <a:r>
              <a:rPr lang="en"/>
              <a:t> more marketing research outside of class and this project gave the </a:t>
            </a:r>
            <a:r>
              <a:rPr lang="en"/>
              <a:t>opportunity</a:t>
            </a:r>
            <a:r>
              <a:rPr lang="en"/>
              <a:t> to work with real data for something that is currently impacting people today. The rise of grocery prices can easily have an effect on everyone, and it is clear that different generations are having different methods and strategies to overcome those issues.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Clr>
                <a:srgbClr val="274E13"/>
              </a:buClr>
              <a:buSzPts val="1200"/>
              <a:buFont typeface="Cambay"/>
              <a:buChar char="●"/>
            </a:pPr>
            <a:r>
              <a:rPr lang="en" sz="1250">
                <a:solidFill>
                  <a:srgbClr val="274E13"/>
                </a:solidFill>
                <a:latin typeface="Cambay"/>
                <a:ea typeface="Cambay"/>
                <a:cs typeface="Cambay"/>
                <a:sym typeface="Cambay"/>
              </a:rPr>
              <a:t>How we overcame issues</a:t>
            </a:r>
            <a:endParaRPr sz="1250">
              <a:solidFill>
                <a:srgbClr val="274E13"/>
              </a:solidFill>
              <a:latin typeface="Cambay"/>
              <a:ea typeface="Cambay"/>
              <a:cs typeface="Cambay"/>
              <a:sym typeface="Cambay"/>
            </a:endParaRPr>
          </a:p>
          <a:p>
            <a:pPr indent="-304800" lvl="0" marL="457200" rtl="0" algn="l">
              <a:spcBef>
                <a:spcPts val="0"/>
              </a:spcBef>
              <a:spcAft>
                <a:spcPts val="0"/>
              </a:spcAft>
              <a:buClr>
                <a:srgbClr val="274E13"/>
              </a:buClr>
              <a:buSzPts val="1200"/>
              <a:buFont typeface="Cambay"/>
              <a:buChar char="●"/>
            </a:pPr>
            <a:r>
              <a:rPr lang="en" sz="1250">
                <a:solidFill>
                  <a:srgbClr val="274E13"/>
                </a:solidFill>
                <a:latin typeface="Cambay"/>
                <a:ea typeface="Cambay"/>
                <a:cs typeface="Cambay"/>
                <a:sym typeface="Cambay"/>
              </a:rPr>
              <a:t>What we got outta the project</a:t>
            </a:r>
            <a:endParaRPr sz="1250">
              <a:solidFill>
                <a:srgbClr val="274E13"/>
              </a:solidFill>
              <a:latin typeface="Cambay"/>
              <a:ea typeface="Cambay"/>
              <a:cs typeface="Cambay"/>
              <a:sym typeface="Cambay"/>
            </a:endParaRPr>
          </a:p>
          <a:p>
            <a:pPr indent="0" lvl="0" marL="0" rtl="0" algn="l">
              <a:spcBef>
                <a:spcPts val="16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01820df32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01820df32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21eda81299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21eda81299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3b0baae0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3b0baae0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7be8a27b2ba4c447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7be8a27b2ba4c447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3a31c0e879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3a31c0e879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3b4575e40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3b4575e40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1eda81299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1eda81299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a31c0e87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3a31c0e87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32a6cbabc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32a6cbabc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Clr>
                <a:schemeClr val="dk1"/>
              </a:buClr>
              <a:buSzPts val="1100"/>
              <a:buFont typeface="Arial"/>
              <a:buNone/>
            </a:pPr>
            <a:r>
              <a:rPr lang="en" sz="1500">
                <a:solidFill>
                  <a:srgbClr val="274E13"/>
                </a:solidFill>
                <a:latin typeface="Cambay"/>
                <a:ea typeface="Cambay"/>
                <a:cs typeface="Cambay"/>
                <a:sym typeface="Cambay"/>
              </a:rPr>
              <a:t>Rising grocery prices are a growing concern for households across demographics.  They have to allocate more of their income towards basic necessities and reducing flexibility in spending habits.  This can potentially worsen the already existing disparities and food insecurity among vulnerable communities. </a:t>
            </a:r>
            <a:endParaRPr sz="1500">
              <a:solidFill>
                <a:srgbClr val="274E13"/>
              </a:solidFill>
              <a:latin typeface="Cambay"/>
              <a:ea typeface="Cambay"/>
              <a:cs typeface="Cambay"/>
              <a:sym typeface="Cambay"/>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them all?</a:t>
            </a:r>
            <a:endParaRPr/>
          </a:p>
          <a:p>
            <a:pPr indent="0" lvl="0" marL="0" rtl="0" algn="l">
              <a:spcBef>
                <a:spcPts val="0"/>
              </a:spcBef>
              <a:spcAft>
                <a:spcPts val="0"/>
              </a:spcAft>
              <a:buNone/>
            </a:pPr>
            <a:r>
              <a:t/>
            </a:r>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are rapidly rising prices at grocery retail impacting the way consumers shop differently across generations?</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do different generations prioritize their spending on grocery items, and what factors influence their decisions?</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Are older generations more likely to react to price changes than younger generations? </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do the demographic characteristics of consumers, such as income and household size, affect their response to rising grocery prices?</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How does the emergence of alternative food shopping channels, such as farmer's markets and community-supported agriculture, affect the behavior of consumers across different generations in response to rising grocery prices?</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Have people begun to move away from fresh produce towards frozen options and does this differ between generations?</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Are certain generations choosing fast food options over grocery items to compensate for the rise in prices?</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600"/>
              </a:spcBef>
              <a:spcAft>
                <a:spcPts val="0"/>
              </a:spcAft>
              <a:buNone/>
            </a:pPr>
            <a:r>
              <a:t/>
            </a:r>
            <a:endParaRPr sz="1200">
              <a:solidFill>
                <a:schemeClr val="dk1"/>
              </a:solidFill>
              <a:latin typeface="Times New Roman"/>
              <a:ea typeface="Times New Roman"/>
              <a:cs typeface="Times New Roman"/>
              <a:sym typeface="Times New Roman"/>
            </a:endParaRPr>
          </a:p>
          <a:p>
            <a:pPr indent="-298450" lvl="0" marL="457200" rtl="0" algn="l">
              <a:lnSpc>
                <a:spcPct val="115000"/>
              </a:lnSpc>
              <a:spcBef>
                <a:spcPts val="600"/>
              </a:spcBef>
              <a:spcAft>
                <a:spcPts val="0"/>
              </a:spcAft>
              <a:buClr>
                <a:schemeClr val="dk1"/>
              </a:buClr>
              <a:buSzPts val="1100"/>
              <a:buChar char="●"/>
            </a:pPr>
            <a:r>
              <a:rPr lang="en">
                <a:solidFill>
                  <a:schemeClr val="dk1"/>
                </a:solidFill>
              </a:rPr>
              <a:t>Actual Research Questions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are rapidly rising prices at grocery retail impacting the way consumers shop differently across generations?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 different generations prioritize their spending on grocery items, and what factors influence their decisions?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Are older generations more likely to react to price changes than younger generations?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 the demographic characteristics of consumers, such as income and household size, affect their response to rising grocery prices?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How does the emergence of alternative food shopping channels, such as farmer's markets and community-supported agriculture, affect the behavior of consumers across different generations in response to rising grocery prices?</a:t>
            </a:r>
            <a:endParaRPr>
              <a:solidFill>
                <a:schemeClr val="dk1"/>
              </a:solidFill>
            </a:endParaRPr>
          </a:p>
          <a:p>
            <a:pPr indent="0" lvl="0" marL="0" rtl="0" algn="l">
              <a:lnSpc>
                <a:spcPct val="200000"/>
              </a:lnSpc>
              <a:spcBef>
                <a:spcPts val="0"/>
              </a:spcBef>
              <a:spcAft>
                <a:spcPts val="6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32a6cbabc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32a6cbabc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8096771" y="430596"/>
            <a:ext cx="668263" cy="217597"/>
            <a:chOff x="-668239" y="4338844"/>
            <a:chExt cx="298478" cy="97194"/>
          </a:xfrm>
        </p:grpSpPr>
        <p:sp>
          <p:nvSpPr>
            <p:cNvPr id="10" name="Google Shape;10;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p:nvPr/>
        </p:nvSpPr>
        <p:spPr>
          <a:xfrm>
            <a:off x="5130925" y="29150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4572000" y="1112150"/>
            <a:ext cx="4029300" cy="2443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2" name="Google Shape;22;p2"/>
          <p:cNvSpPr txBox="1"/>
          <p:nvPr>
            <p:ph idx="1" type="subTitle"/>
          </p:nvPr>
        </p:nvSpPr>
        <p:spPr>
          <a:xfrm>
            <a:off x="4572000" y="3555550"/>
            <a:ext cx="4029300" cy="4758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3" name="Google Shape;23;p2"/>
          <p:cNvSpPr/>
          <p:nvPr/>
        </p:nvSpPr>
        <p:spPr>
          <a:xfrm>
            <a:off x="616700" y="13470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04898" y="45362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2"/>
          <p:cNvGrpSpPr/>
          <p:nvPr/>
        </p:nvGrpSpPr>
        <p:grpSpPr>
          <a:xfrm>
            <a:off x="4930121" y="4536259"/>
            <a:ext cx="668263" cy="356672"/>
            <a:chOff x="6613421" y="4558496"/>
            <a:chExt cx="668263" cy="356672"/>
          </a:xfrm>
        </p:grpSpPr>
        <p:grpSp>
          <p:nvGrpSpPr>
            <p:cNvPr id="26" name="Google Shape;26;p2"/>
            <p:cNvGrpSpPr/>
            <p:nvPr/>
          </p:nvGrpSpPr>
          <p:grpSpPr>
            <a:xfrm>
              <a:off x="6613421" y="4697571"/>
              <a:ext cx="668263" cy="217597"/>
              <a:chOff x="-668239" y="4338844"/>
              <a:chExt cx="298478" cy="97194"/>
            </a:xfrm>
          </p:grpSpPr>
          <p:sp>
            <p:nvSpPr>
              <p:cNvPr id="27" name="Google Shape;27;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2"/>
            <p:cNvGrpSpPr/>
            <p:nvPr/>
          </p:nvGrpSpPr>
          <p:grpSpPr>
            <a:xfrm>
              <a:off x="6613421" y="4558496"/>
              <a:ext cx="668263" cy="217597"/>
              <a:chOff x="-668239" y="4338844"/>
              <a:chExt cx="298478" cy="97194"/>
            </a:xfrm>
          </p:grpSpPr>
          <p:sp>
            <p:nvSpPr>
              <p:cNvPr id="38" name="Google Shape;38;p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 name="Google Shape;48;p2"/>
          <p:cNvSpPr/>
          <p:nvPr/>
        </p:nvSpPr>
        <p:spPr>
          <a:xfrm>
            <a:off x="830565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0" name="Shape 290"/>
        <p:cNvGrpSpPr/>
        <p:nvPr/>
      </p:nvGrpSpPr>
      <p:grpSpPr>
        <a:xfrm>
          <a:off x="0" y="0"/>
          <a:ext cx="0" cy="0"/>
          <a:chOff x="0" y="0"/>
          <a:chExt cx="0" cy="0"/>
        </a:xfrm>
      </p:grpSpPr>
      <p:grpSp>
        <p:nvGrpSpPr>
          <p:cNvPr id="291" name="Google Shape;291;p11"/>
          <p:cNvGrpSpPr/>
          <p:nvPr/>
        </p:nvGrpSpPr>
        <p:grpSpPr>
          <a:xfrm rot="10800000">
            <a:off x="332345" y="66827"/>
            <a:ext cx="8479311" cy="4795729"/>
            <a:chOff x="545450" y="1062300"/>
            <a:chExt cx="6621875" cy="3745200"/>
          </a:xfrm>
        </p:grpSpPr>
        <p:sp>
          <p:nvSpPr>
            <p:cNvPr id="292" name="Google Shape;292;p11"/>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11"/>
          <p:cNvGrpSpPr/>
          <p:nvPr/>
        </p:nvGrpSpPr>
        <p:grpSpPr>
          <a:xfrm flipH="1" rot="5400000">
            <a:off x="561287" y="-117756"/>
            <a:ext cx="261114" cy="907153"/>
            <a:chOff x="337386" y="4188663"/>
            <a:chExt cx="261114" cy="907153"/>
          </a:xfrm>
        </p:grpSpPr>
        <p:sp>
          <p:nvSpPr>
            <p:cNvPr id="297" name="Google Shape;297;p11"/>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1"/>
          <p:cNvSpPr/>
          <p:nvPr/>
        </p:nvSpPr>
        <p:spPr>
          <a:xfrm flipH="1" rot="10800000">
            <a:off x="8430900" y="401699"/>
            <a:ext cx="275400" cy="275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flipH="1" rot="10800000">
            <a:off x="453001" y="4474047"/>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11"/>
          <p:cNvGrpSpPr/>
          <p:nvPr/>
        </p:nvGrpSpPr>
        <p:grpSpPr>
          <a:xfrm flipH="1" rot="-5400000">
            <a:off x="8461222" y="4495303"/>
            <a:ext cx="668263" cy="217597"/>
            <a:chOff x="-668239" y="4338844"/>
            <a:chExt cx="298478" cy="97194"/>
          </a:xfrm>
        </p:grpSpPr>
        <p:sp>
          <p:nvSpPr>
            <p:cNvPr id="306" name="Google Shape;306;p1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1"/>
          <p:cNvSpPr txBox="1"/>
          <p:nvPr>
            <p:ph hasCustomPrompt="1" type="title"/>
          </p:nvPr>
        </p:nvSpPr>
        <p:spPr>
          <a:xfrm>
            <a:off x="1170450" y="1409800"/>
            <a:ext cx="6803100" cy="18267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12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17" name="Google Shape;317;p11"/>
          <p:cNvSpPr txBox="1"/>
          <p:nvPr>
            <p:ph idx="1" type="subTitle"/>
          </p:nvPr>
        </p:nvSpPr>
        <p:spPr>
          <a:xfrm>
            <a:off x="1170450" y="3236625"/>
            <a:ext cx="68031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8" name="Shape 3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9" name="Shape 319"/>
        <p:cNvGrpSpPr/>
        <p:nvPr/>
      </p:nvGrpSpPr>
      <p:grpSpPr>
        <a:xfrm>
          <a:off x="0" y="0"/>
          <a:ext cx="0" cy="0"/>
          <a:chOff x="0" y="0"/>
          <a:chExt cx="0" cy="0"/>
        </a:xfrm>
      </p:grpSpPr>
      <p:sp>
        <p:nvSpPr>
          <p:cNvPr id="320" name="Google Shape;320;p13"/>
          <p:cNvSpPr txBox="1"/>
          <p:nvPr>
            <p:ph type="title"/>
          </p:nvPr>
        </p:nvSpPr>
        <p:spPr>
          <a:xfrm>
            <a:off x="1978376" y="15050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13"/>
          <p:cNvSpPr txBox="1"/>
          <p:nvPr>
            <p:ph hasCustomPrompt="1" idx="2" type="title"/>
          </p:nvPr>
        </p:nvSpPr>
        <p:spPr>
          <a:xfrm>
            <a:off x="911000" y="1809425"/>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2" name="Google Shape;322;p13"/>
          <p:cNvSpPr txBox="1"/>
          <p:nvPr>
            <p:ph idx="1" type="subTitle"/>
          </p:nvPr>
        </p:nvSpPr>
        <p:spPr>
          <a:xfrm>
            <a:off x="1978376" y="21938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3" name="Google Shape;323;p13"/>
          <p:cNvSpPr txBox="1"/>
          <p:nvPr>
            <p:ph idx="3" type="title"/>
          </p:nvPr>
        </p:nvSpPr>
        <p:spPr>
          <a:xfrm>
            <a:off x="5851613" y="15050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4" name="Google Shape;324;p13"/>
          <p:cNvSpPr txBox="1"/>
          <p:nvPr>
            <p:ph hasCustomPrompt="1" idx="4" type="title"/>
          </p:nvPr>
        </p:nvSpPr>
        <p:spPr>
          <a:xfrm>
            <a:off x="4784250" y="1809425"/>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25" name="Google Shape;325;p13"/>
          <p:cNvSpPr txBox="1"/>
          <p:nvPr>
            <p:ph idx="5" type="subTitle"/>
          </p:nvPr>
        </p:nvSpPr>
        <p:spPr>
          <a:xfrm>
            <a:off x="5851613" y="21938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6" name="Google Shape;326;p13"/>
          <p:cNvSpPr txBox="1"/>
          <p:nvPr>
            <p:ph idx="6" type="title"/>
          </p:nvPr>
        </p:nvSpPr>
        <p:spPr>
          <a:xfrm>
            <a:off x="1978376" y="32247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7" name="Google Shape;327;p13"/>
          <p:cNvSpPr txBox="1"/>
          <p:nvPr>
            <p:ph hasCustomPrompt="1" idx="7" type="title"/>
          </p:nvPr>
        </p:nvSpPr>
        <p:spPr>
          <a:xfrm>
            <a:off x="911000" y="3529201"/>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28" name="Google Shape;328;p13"/>
          <p:cNvSpPr txBox="1"/>
          <p:nvPr>
            <p:ph idx="8" type="subTitle"/>
          </p:nvPr>
        </p:nvSpPr>
        <p:spPr>
          <a:xfrm>
            <a:off x="1978376" y="39134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9" name="Google Shape;329;p13"/>
          <p:cNvSpPr txBox="1"/>
          <p:nvPr>
            <p:ph idx="9" type="title"/>
          </p:nvPr>
        </p:nvSpPr>
        <p:spPr>
          <a:xfrm>
            <a:off x="5851613" y="3224725"/>
            <a:ext cx="2381400" cy="688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13"/>
          <p:cNvSpPr txBox="1"/>
          <p:nvPr>
            <p:ph hasCustomPrompt="1" idx="13" type="title"/>
          </p:nvPr>
        </p:nvSpPr>
        <p:spPr>
          <a:xfrm>
            <a:off x="4784250" y="3529150"/>
            <a:ext cx="894000" cy="623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331" name="Google Shape;331;p13"/>
          <p:cNvSpPr txBox="1"/>
          <p:nvPr>
            <p:ph idx="14" type="subTitle"/>
          </p:nvPr>
        </p:nvSpPr>
        <p:spPr>
          <a:xfrm>
            <a:off x="5851613" y="3913425"/>
            <a:ext cx="23814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2" name="Google Shape;332;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33" name="Google Shape;333;p13"/>
          <p:cNvGrpSpPr/>
          <p:nvPr/>
        </p:nvGrpSpPr>
        <p:grpSpPr>
          <a:xfrm>
            <a:off x="8616579" y="205263"/>
            <a:ext cx="357522" cy="965513"/>
            <a:chOff x="8694779" y="205263"/>
            <a:chExt cx="357522" cy="965513"/>
          </a:xfrm>
        </p:grpSpPr>
        <p:grpSp>
          <p:nvGrpSpPr>
            <p:cNvPr id="334" name="Google Shape;334;p13"/>
            <p:cNvGrpSpPr/>
            <p:nvPr/>
          </p:nvGrpSpPr>
          <p:grpSpPr>
            <a:xfrm rot="-5400000">
              <a:off x="8609371" y="430596"/>
              <a:ext cx="668263" cy="217597"/>
              <a:chOff x="-668239" y="4338844"/>
              <a:chExt cx="298478" cy="97194"/>
            </a:xfrm>
          </p:grpSpPr>
          <p:sp>
            <p:nvSpPr>
              <p:cNvPr id="335" name="Google Shape;335;p1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3"/>
            <p:cNvGrpSpPr/>
            <p:nvPr/>
          </p:nvGrpSpPr>
          <p:grpSpPr>
            <a:xfrm rot="-5400000">
              <a:off x="8469446" y="727846"/>
              <a:ext cx="668263" cy="217597"/>
              <a:chOff x="-668239" y="4338844"/>
              <a:chExt cx="298478" cy="97194"/>
            </a:xfrm>
          </p:grpSpPr>
          <p:sp>
            <p:nvSpPr>
              <p:cNvPr id="346" name="Google Shape;346;p1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6" name="Google Shape;356;p13"/>
          <p:cNvSpPr/>
          <p:nvPr/>
        </p:nvSpPr>
        <p:spPr>
          <a:xfrm>
            <a:off x="259300" y="309000"/>
            <a:ext cx="460800" cy="460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430900"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3"/>
          <p:cNvGrpSpPr/>
          <p:nvPr/>
        </p:nvGrpSpPr>
        <p:grpSpPr>
          <a:xfrm>
            <a:off x="259311" y="4150513"/>
            <a:ext cx="261114" cy="907153"/>
            <a:chOff x="337386" y="4188663"/>
            <a:chExt cx="261114" cy="907153"/>
          </a:xfrm>
        </p:grpSpPr>
        <p:sp>
          <p:nvSpPr>
            <p:cNvPr id="359" name="Google Shape;359;p1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65" name="Shape 365"/>
        <p:cNvGrpSpPr/>
        <p:nvPr/>
      </p:nvGrpSpPr>
      <p:grpSpPr>
        <a:xfrm>
          <a:off x="0" y="0"/>
          <a:ext cx="0" cy="0"/>
          <a:chOff x="0" y="0"/>
          <a:chExt cx="0" cy="0"/>
        </a:xfrm>
      </p:grpSpPr>
      <p:grpSp>
        <p:nvGrpSpPr>
          <p:cNvPr id="366" name="Google Shape;366;p14"/>
          <p:cNvGrpSpPr/>
          <p:nvPr/>
        </p:nvGrpSpPr>
        <p:grpSpPr>
          <a:xfrm rot="5400000">
            <a:off x="582536" y="4386475"/>
            <a:ext cx="261114" cy="907153"/>
            <a:chOff x="337386" y="4188663"/>
            <a:chExt cx="261114" cy="907153"/>
          </a:xfrm>
        </p:grpSpPr>
        <p:sp>
          <p:nvSpPr>
            <p:cNvPr id="367" name="Google Shape;367;p14"/>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14"/>
          <p:cNvSpPr/>
          <p:nvPr/>
        </p:nvSpPr>
        <p:spPr>
          <a:xfrm>
            <a:off x="493800"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4"/>
          <p:cNvGrpSpPr/>
          <p:nvPr/>
        </p:nvGrpSpPr>
        <p:grpSpPr>
          <a:xfrm rot="-5400000">
            <a:off x="8461221" y="430596"/>
            <a:ext cx="668263" cy="217597"/>
            <a:chOff x="-668239" y="4338844"/>
            <a:chExt cx="298478" cy="97194"/>
          </a:xfrm>
        </p:grpSpPr>
        <p:sp>
          <p:nvSpPr>
            <p:cNvPr id="376" name="Google Shape;376;p1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14"/>
          <p:cNvSpPr txBox="1"/>
          <p:nvPr>
            <p:ph type="title"/>
          </p:nvPr>
        </p:nvSpPr>
        <p:spPr>
          <a:xfrm>
            <a:off x="1749225" y="3043200"/>
            <a:ext cx="5645700" cy="535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7" name="Google Shape;387;p14"/>
          <p:cNvSpPr txBox="1"/>
          <p:nvPr>
            <p:ph idx="1" type="subTitle"/>
          </p:nvPr>
        </p:nvSpPr>
        <p:spPr>
          <a:xfrm>
            <a:off x="1749225" y="1564800"/>
            <a:ext cx="56457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
        <p:nvSpPr>
          <p:cNvPr id="388" name="Google Shape;388;p14"/>
          <p:cNvSpPr/>
          <p:nvPr/>
        </p:nvSpPr>
        <p:spPr>
          <a:xfrm flipH="1">
            <a:off x="459146" y="173890"/>
            <a:ext cx="8219433" cy="4311924"/>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flipH="1">
            <a:off x="332345" y="404636"/>
            <a:ext cx="2652620" cy="2154569"/>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flipH="1">
            <a:off x="6349798" y="388662"/>
            <a:ext cx="2461857" cy="1816389"/>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flipH="1" rot="508905">
            <a:off x="729965" y="4261808"/>
            <a:ext cx="3632915" cy="498133"/>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rot="-508992">
            <a:off x="4855125" y="4261783"/>
            <a:ext cx="3632806" cy="498118"/>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393" name="Shape 393"/>
        <p:cNvGrpSpPr/>
        <p:nvPr/>
      </p:nvGrpSpPr>
      <p:grpSpPr>
        <a:xfrm>
          <a:off x="0" y="0"/>
          <a:ext cx="0" cy="0"/>
          <a:chOff x="0" y="0"/>
          <a:chExt cx="0" cy="0"/>
        </a:xfrm>
      </p:grpSpPr>
      <p:sp>
        <p:nvSpPr>
          <p:cNvPr id="394" name="Google Shape;394;p15"/>
          <p:cNvSpPr txBox="1"/>
          <p:nvPr>
            <p:ph type="title"/>
          </p:nvPr>
        </p:nvSpPr>
        <p:spPr>
          <a:xfrm>
            <a:off x="720000" y="1344425"/>
            <a:ext cx="2972700" cy="115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5" name="Google Shape;395;p15"/>
          <p:cNvSpPr txBox="1"/>
          <p:nvPr>
            <p:ph idx="1" type="subTitle"/>
          </p:nvPr>
        </p:nvSpPr>
        <p:spPr>
          <a:xfrm>
            <a:off x="720000" y="2494975"/>
            <a:ext cx="2972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96" name="Google Shape;396;p15"/>
          <p:cNvGrpSpPr/>
          <p:nvPr/>
        </p:nvGrpSpPr>
        <p:grpSpPr>
          <a:xfrm rot="10800000">
            <a:off x="378966" y="4495304"/>
            <a:ext cx="668263" cy="217597"/>
            <a:chOff x="-668239" y="4338844"/>
            <a:chExt cx="298478" cy="97194"/>
          </a:xfrm>
        </p:grpSpPr>
        <p:sp>
          <p:nvSpPr>
            <p:cNvPr id="397" name="Google Shape;397;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15"/>
          <p:cNvGrpSpPr/>
          <p:nvPr/>
        </p:nvGrpSpPr>
        <p:grpSpPr>
          <a:xfrm rot="10800000">
            <a:off x="8096766" y="361054"/>
            <a:ext cx="668263" cy="356672"/>
            <a:chOff x="6613421" y="4558496"/>
            <a:chExt cx="668263" cy="356672"/>
          </a:xfrm>
        </p:grpSpPr>
        <p:grpSp>
          <p:nvGrpSpPr>
            <p:cNvPr id="408" name="Google Shape;408;p15"/>
            <p:cNvGrpSpPr/>
            <p:nvPr/>
          </p:nvGrpSpPr>
          <p:grpSpPr>
            <a:xfrm>
              <a:off x="6613421" y="4697571"/>
              <a:ext cx="668263" cy="217597"/>
              <a:chOff x="-668239" y="4338844"/>
              <a:chExt cx="298478" cy="97194"/>
            </a:xfrm>
          </p:grpSpPr>
          <p:sp>
            <p:nvSpPr>
              <p:cNvPr id="409" name="Google Shape;409;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5"/>
            <p:cNvGrpSpPr/>
            <p:nvPr/>
          </p:nvGrpSpPr>
          <p:grpSpPr>
            <a:xfrm>
              <a:off x="6613421" y="4558496"/>
              <a:ext cx="668263" cy="217597"/>
              <a:chOff x="-668239" y="4338844"/>
              <a:chExt cx="298478" cy="97194"/>
            </a:xfrm>
          </p:grpSpPr>
          <p:sp>
            <p:nvSpPr>
              <p:cNvPr id="420" name="Google Shape;420;p1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0" name="Google Shape;430;p15"/>
          <p:cNvSpPr/>
          <p:nvPr/>
        </p:nvSpPr>
        <p:spPr>
          <a:xfrm>
            <a:off x="534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3090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242850" y="1093913"/>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a:off x="4408800" y="4604100"/>
            <a:ext cx="326400" cy="32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434" name="Shape 434"/>
        <p:cNvGrpSpPr/>
        <p:nvPr/>
      </p:nvGrpSpPr>
      <p:grpSpPr>
        <a:xfrm>
          <a:off x="0" y="0"/>
          <a:ext cx="0" cy="0"/>
          <a:chOff x="0" y="0"/>
          <a:chExt cx="0" cy="0"/>
        </a:xfrm>
      </p:grpSpPr>
      <p:sp>
        <p:nvSpPr>
          <p:cNvPr id="435" name="Google Shape;435;p16"/>
          <p:cNvSpPr txBox="1"/>
          <p:nvPr>
            <p:ph idx="1" type="body"/>
          </p:nvPr>
        </p:nvSpPr>
        <p:spPr>
          <a:xfrm>
            <a:off x="713100" y="1685400"/>
            <a:ext cx="7704000" cy="2918700"/>
          </a:xfrm>
          <a:prstGeom prst="rect">
            <a:avLst/>
          </a:prstGeom>
        </p:spPr>
        <p:txBody>
          <a:bodyPr anchorCtr="0" anchor="t" bIns="91425" lIns="91425" spcFirstLastPara="1" rIns="91425" wrap="square" tIns="91425">
            <a:noAutofit/>
          </a:bodyPr>
          <a:lstStyle>
            <a:lvl1pPr indent="-304800" lvl="0" marL="457200" marR="50800" rtl="0">
              <a:lnSpc>
                <a:spcPct val="100000"/>
              </a:lnSpc>
              <a:spcBef>
                <a:spcPts val="0"/>
              </a:spcBef>
              <a:spcAft>
                <a:spcPts val="0"/>
              </a:spcAft>
              <a:buClr>
                <a:schemeClr val="accent1"/>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436" name="Google Shape;436;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7" name="Google Shape;437;p16"/>
          <p:cNvSpPr/>
          <p:nvPr/>
        </p:nvSpPr>
        <p:spPr>
          <a:xfrm>
            <a:off x="8470975"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6"/>
          <p:cNvGrpSpPr/>
          <p:nvPr/>
        </p:nvGrpSpPr>
        <p:grpSpPr>
          <a:xfrm rot="-5400000">
            <a:off x="33971" y="430596"/>
            <a:ext cx="668263" cy="217597"/>
            <a:chOff x="-668239" y="4338844"/>
            <a:chExt cx="298478" cy="97194"/>
          </a:xfrm>
        </p:grpSpPr>
        <p:sp>
          <p:nvSpPr>
            <p:cNvPr id="439" name="Google Shape;439;p1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16"/>
          <p:cNvSpPr/>
          <p:nvPr/>
        </p:nvSpPr>
        <p:spPr>
          <a:xfrm>
            <a:off x="8424000" y="148325"/>
            <a:ext cx="296700" cy="29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165750" y="37384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451" name="Shape 451"/>
        <p:cNvGrpSpPr/>
        <p:nvPr/>
      </p:nvGrpSpPr>
      <p:grpSpPr>
        <a:xfrm>
          <a:off x="0" y="0"/>
          <a:ext cx="0" cy="0"/>
          <a:chOff x="0" y="0"/>
          <a:chExt cx="0" cy="0"/>
        </a:xfrm>
      </p:grpSpPr>
      <p:sp>
        <p:nvSpPr>
          <p:cNvPr id="452" name="Google Shape;452;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3" name="Google Shape;453;p17"/>
          <p:cNvSpPr txBox="1"/>
          <p:nvPr>
            <p:ph idx="2" type="title"/>
          </p:nvPr>
        </p:nvSpPr>
        <p:spPr>
          <a:xfrm>
            <a:off x="1925325" y="3491775"/>
            <a:ext cx="22776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4" name="Google Shape;454;p17"/>
          <p:cNvSpPr txBox="1"/>
          <p:nvPr>
            <p:ph idx="1" type="subTitle"/>
          </p:nvPr>
        </p:nvSpPr>
        <p:spPr>
          <a:xfrm>
            <a:off x="1925325" y="3826575"/>
            <a:ext cx="22776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5" name="Google Shape;455;p17"/>
          <p:cNvSpPr txBox="1"/>
          <p:nvPr>
            <p:ph idx="3" type="title"/>
          </p:nvPr>
        </p:nvSpPr>
        <p:spPr>
          <a:xfrm>
            <a:off x="4941011" y="3491475"/>
            <a:ext cx="22776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6" name="Google Shape;456;p17"/>
          <p:cNvSpPr txBox="1"/>
          <p:nvPr>
            <p:ph idx="4" type="subTitle"/>
          </p:nvPr>
        </p:nvSpPr>
        <p:spPr>
          <a:xfrm>
            <a:off x="4941068" y="3826575"/>
            <a:ext cx="22776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7" name="Google Shape;457;p17"/>
          <p:cNvGrpSpPr/>
          <p:nvPr/>
        </p:nvGrpSpPr>
        <p:grpSpPr>
          <a:xfrm flipH="1" rot="10800000">
            <a:off x="237550" y="539394"/>
            <a:ext cx="261114" cy="907153"/>
            <a:chOff x="337386" y="4188663"/>
            <a:chExt cx="261114" cy="907153"/>
          </a:xfrm>
        </p:grpSpPr>
        <p:sp>
          <p:nvSpPr>
            <p:cNvPr id="458" name="Google Shape;458;p17"/>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17"/>
          <p:cNvGrpSpPr/>
          <p:nvPr/>
        </p:nvGrpSpPr>
        <p:grpSpPr>
          <a:xfrm rot="5400000">
            <a:off x="8461209" y="4425759"/>
            <a:ext cx="668263" cy="356672"/>
            <a:chOff x="6613421" y="4558496"/>
            <a:chExt cx="668263" cy="356672"/>
          </a:xfrm>
        </p:grpSpPr>
        <p:grpSp>
          <p:nvGrpSpPr>
            <p:cNvPr id="465" name="Google Shape;465;p17"/>
            <p:cNvGrpSpPr/>
            <p:nvPr/>
          </p:nvGrpSpPr>
          <p:grpSpPr>
            <a:xfrm>
              <a:off x="6613421" y="4697571"/>
              <a:ext cx="668263" cy="217597"/>
              <a:chOff x="-668239" y="4338844"/>
              <a:chExt cx="298478" cy="97194"/>
            </a:xfrm>
          </p:grpSpPr>
          <p:sp>
            <p:nvSpPr>
              <p:cNvPr id="466" name="Google Shape;466;p1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17"/>
            <p:cNvGrpSpPr/>
            <p:nvPr/>
          </p:nvGrpSpPr>
          <p:grpSpPr>
            <a:xfrm>
              <a:off x="6613421" y="4558496"/>
              <a:ext cx="668263" cy="217597"/>
              <a:chOff x="-668239" y="4338844"/>
              <a:chExt cx="298478" cy="97194"/>
            </a:xfrm>
          </p:grpSpPr>
          <p:sp>
            <p:nvSpPr>
              <p:cNvPr id="477" name="Google Shape;477;p1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7" name="Google Shape;487;p17"/>
          <p:cNvSpPr/>
          <p:nvPr/>
        </p:nvSpPr>
        <p:spPr>
          <a:xfrm>
            <a:off x="8616988"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7"/>
          <p:cNvSpPr/>
          <p:nvPr/>
        </p:nvSpPr>
        <p:spPr>
          <a:xfrm>
            <a:off x="8424000" y="1093913"/>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p:nvPr/>
        </p:nvSpPr>
        <p:spPr>
          <a:xfrm>
            <a:off x="24285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7"/>
          <p:cNvSpPr/>
          <p:nvPr/>
        </p:nvSpPr>
        <p:spPr>
          <a:xfrm>
            <a:off x="945163" y="460410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91" name="Shape 491"/>
        <p:cNvGrpSpPr/>
        <p:nvPr/>
      </p:nvGrpSpPr>
      <p:grpSpPr>
        <a:xfrm>
          <a:off x="0" y="0"/>
          <a:ext cx="0" cy="0"/>
          <a:chOff x="0" y="0"/>
          <a:chExt cx="0" cy="0"/>
        </a:xfrm>
      </p:grpSpPr>
      <p:sp>
        <p:nvSpPr>
          <p:cNvPr id="492" name="Google Shape;492;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3" name="Google Shape;493;p18"/>
          <p:cNvSpPr txBox="1"/>
          <p:nvPr>
            <p:ph idx="2" type="title"/>
          </p:nvPr>
        </p:nvSpPr>
        <p:spPr>
          <a:xfrm>
            <a:off x="720000" y="2736713"/>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4" name="Google Shape;494;p18"/>
          <p:cNvSpPr txBox="1"/>
          <p:nvPr>
            <p:ph idx="1" type="subTitle"/>
          </p:nvPr>
        </p:nvSpPr>
        <p:spPr>
          <a:xfrm>
            <a:off x="720000"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5" name="Google Shape;495;p18"/>
          <p:cNvSpPr txBox="1"/>
          <p:nvPr>
            <p:ph idx="3" type="title"/>
          </p:nvPr>
        </p:nvSpPr>
        <p:spPr>
          <a:xfrm>
            <a:off x="3494100" y="2736838"/>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6" name="Google Shape;496;p18"/>
          <p:cNvSpPr txBox="1"/>
          <p:nvPr>
            <p:ph idx="4" type="subTitle"/>
          </p:nvPr>
        </p:nvSpPr>
        <p:spPr>
          <a:xfrm>
            <a:off x="3494101"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97" name="Google Shape;497;p18"/>
          <p:cNvSpPr txBox="1"/>
          <p:nvPr>
            <p:ph idx="5" type="title"/>
          </p:nvPr>
        </p:nvSpPr>
        <p:spPr>
          <a:xfrm>
            <a:off x="6275098" y="2736838"/>
            <a:ext cx="2155800" cy="41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8" name="Google Shape;498;p18"/>
          <p:cNvSpPr txBox="1"/>
          <p:nvPr>
            <p:ph idx="6" type="subTitle"/>
          </p:nvPr>
        </p:nvSpPr>
        <p:spPr>
          <a:xfrm>
            <a:off x="6275100" y="3147838"/>
            <a:ext cx="2155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9" name="Google Shape;499;p18"/>
          <p:cNvGrpSpPr/>
          <p:nvPr/>
        </p:nvGrpSpPr>
        <p:grpSpPr>
          <a:xfrm rot="-5400000">
            <a:off x="4441461" y="4150525"/>
            <a:ext cx="261114" cy="907153"/>
            <a:chOff x="337386" y="4188663"/>
            <a:chExt cx="261114" cy="907153"/>
          </a:xfrm>
        </p:grpSpPr>
        <p:sp>
          <p:nvSpPr>
            <p:cNvPr id="500" name="Google Shape;500;p18"/>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8"/>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8"/>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18"/>
          <p:cNvGrpSpPr/>
          <p:nvPr/>
        </p:nvGrpSpPr>
        <p:grpSpPr>
          <a:xfrm rot="-5400000">
            <a:off x="33971" y="430596"/>
            <a:ext cx="668263" cy="217597"/>
            <a:chOff x="-668239" y="4338844"/>
            <a:chExt cx="298478" cy="97194"/>
          </a:xfrm>
        </p:grpSpPr>
        <p:sp>
          <p:nvSpPr>
            <p:cNvPr id="507" name="Google Shape;507;p1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18"/>
          <p:cNvSpPr/>
          <p:nvPr/>
        </p:nvSpPr>
        <p:spPr>
          <a:xfrm>
            <a:off x="1657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778498"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86320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84308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18"/>
          <p:cNvGrpSpPr/>
          <p:nvPr/>
        </p:nvGrpSpPr>
        <p:grpSpPr>
          <a:xfrm rot="-5400000">
            <a:off x="8461221" y="4495296"/>
            <a:ext cx="668263" cy="217597"/>
            <a:chOff x="-668239" y="4338844"/>
            <a:chExt cx="298478" cy="97194"/>
          </a:xfrm>
        </p:grpSpPr>
        <p:sp>
          <p:nvSpPr>
            <p:cNvPr id="522" name="Google Shape;522;p1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532" name="Shape 532"/>
        <p:cNvGrpSpPr/>
        <p:nvPr/>
      </p:nvGrpSpPr>
      <p:grpSpPr>
        <a:xfrm>
          <a:off x="0" y="0"/>
          <a:ext cx="0" cy="0"/>
          <a:chOff x="0" y="0"/>
          <a:chExt cx="0" cy="0"/>
        </a:xfrm>
      </p:grpSpPr>
      <p:grpSp>
        <p:nvGrpSpPr>
          <p:cNvPr id="533" name="Google Shape;533;p19"/>
          <p:cNvGrpSpPr/>
          <p:nvPr/>
        </p:nvGrpSpPr>
        <p:grpSpPr>
          <a:xfrm flipH="1" rot="5400000">
            <a:off x="8452266" y="430596"/>
            <a:ext cx="668263" cy="217597"/>
            <a:chOff x="-668239" y="4338844"/>
            <a:chExt cx="298478" cy="97194"/>
          </a:xfrm>
        </p:grpSpPr>
        <p:sp>
          <p:nvSpPr>
            <p:cNvPr id="534" name="Google Shape;534;p1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19"/>
          <p:cNvSpPr/>
          <p:nvPr/>
        </p:nvSpPr>
        <p:spPr>
          <a:xfrm flipH="1">
            <a:off x="85840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flipH="1">
            <a:off x="8164202"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flipH="1">
            <a:off x="165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flipH="1">
            <a:off x="511802"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19"/>
          <p:cNvGrpSpPr/>
          <p:nvPr/>
        </p:nvGrpSpPr>
        <p:grpSpPr>
          <a:xfrm flipH="1" rot="5400000">
            <a:off x="25016" y="4495296"/>
            <a:ext cx="668263" cy="217597"/>
            <a:chOff x="-668239" y="4338844"/>
            <a:chExt cx="298478" cy="97194"/>
          </a:xfrm>
        </p:grpSpPr>
        <p:sp>
          <p:nvSpPr>
            <p:cNvPr id="549" name="Google Shape;549;p1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0" name="Google Shape;560;p19"/>
          <p:cNvSpPr txBox="1"/>
          <p:nvPr>
            <p:ph idx="2" type="title"/>
          </p:nvPr>
        </p:nvSpPr>
        <p:spPr>
          <a:xfrm>
            <a:off x="1805206" y="2026075"/>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1" name="Google Shape;561;p19"/>
          <p:cNvSpPr txBox="1"/>
          <p:nvPr>
            <p:ph idx="1" type="subTitle"/>
          </p:nvPr>
        </p:nvSpPr>
        <p:spPr>
          <a:xfrm>
            <a:off x="1805206" y="23351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2" name="Google Shape;562;p19"/>
          <p:cNvSpPr txBox="1"/>
          <p:nvPr>
            <p:ph idx="3" type="title"/>
          </p:nvPr>
        </p:nvSpPr>
        <p:spPr>
          <a:xfrm>
            <a:off x="4977791" y="2026075"/>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3" name="Google Shape;563;p19"/>
          <p:cNvSpPr txBox="1"/>
          <p:nvPr>
            <p:ph idx="4" type="subTitle"/>
          </p:nvPr>
        </p:nvSpPr>
        <p:spPr>
          <a:xfrm>
            <a:off x="4977789" y="23351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4" name="Google Shape;564;p19"/>
          <p:cNvSpPr txBox="1"/>
          <p:nvPr>
            <p:ph idx="5" type="title"/>
          </p:nvPr>
        </p:nvSpPr>
        <p:spPr>
          <a:xfrm>
            <a:off x="1805206" y="3737700"/>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5" name="Google Shape;565;p19"/>
          <p:cNvSpPr txBox="1"/>
          <p:nvPr>
            <p:ph idx="6" type="subTitle"/>
          </p:nvPr>
        </p:nvSpPr>
        <p:spPr>
          <a:xfrm>
            <a:off x="1805206" y="40467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6" name="Google Shape;566;p19"/>
          <p:cNvSpPr txBox="1"/>
          <p:nvPr>
            <p:ph idx="7" type="title"/>
          </p:nvPr>
        </p:nvSpPr>
        <p:spPr>
          <a:xfrm>
            <a:off x="4977794" y="3737700"/>
            <a:ext cx="2361000" cy="30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67" name="Google Shape;567;p19"/>
          <p:cNvSpPr txBox="1"/>
          <p:nvPr>
            <p:ph idx="8" type="subTitle"/>
          </p:nvPr>
        </p:nvSpPr>
        <p:spPr>
          <a:xfrm>
            <a:off x="4977790" y="4046700"/>
            <a:ext cx="2361000" cy="55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568" name="Shape 568"/>
        <p:cNvGrpSpPr/>
        <p:nvPr/>
      </p:nvGrpSpPr>
      <p:grpSpPr>
        <a:xfrm>
          <a:off x="0" y="0"/>
          <a:ext cx="0" cy="0"/>
          <a:chOff x="0" y="0"/>
          <a:chExt cx="0" cy="0"/>
        </a:xfrm>
      </p:grpSpPr>
      <p:sp>
        <p:nvSpPr>
          <p:cNvPr id="569" name="Google Shape;569;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0" name="Google Shape;570;p20"/>
          <p:cNvSpPr txBox="1"/>
          <p:nvPr>
            <p:ph idx="2" type="title"/>
          </p:nvPr>
        </p:nvSpPr>
        <p:spPr>
          <a:xfrm>
            <a:off x="1101175" y="18757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1" name="Google Shape;571;p20"/>
          <p:cNvSpPr txBox="1"/>
          <p:nvPr>
            <p:ph idx="1" type="subTitle"/>
          </p:nvPr>
        </p:nvSpPr>
        <p:spPr>
          <a:xfrm>
            <a:off x="110117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2" name="Google Shape;572;p20"/>
          <p:cNvSpPr txBox="1"/>
          <p:nvPr>
            <p:ph idx="3" type="title"/>
          </p:nvPr>
        </p:nvSpPr>
        <p:spPr>
          <a:xfrm>
            <a:off x="3578950" y="18754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3" name="Google Shape;573;p20"/>
          <p:cNvSpPr txBox="1"/>
          <p:nvPr>
            <p:ph idx="4" type="subTitle"/>
          </p:nvPr>
        </p:nvSpPr>
        <p:spPr>
          <a:xfrm>
            <a:off x="3579000"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4" name="Google Shape;574;p20"/>
          <p:cNvSpPr txBox="1"/>
          <p:nvPr>
            <p:ph idx="5" type="title"/>
          </p:nvPr>
        </p:nvSpPr>
        <p:spPr>
          <a:xfrm>
            <a:off x="1101175"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5" name="Google Shape;575;p20"/>
          <p:cNvSpPr txBox="1"/>
          <p:nvPr>
            <p:ph idx="6" type="subTitle"/>
          </p:nvPr>
        </p:nvSpPr>
        <p:spPr>
          <a:xfrm>
            <a:off x="110117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6" name="Google Shape;576;p20"/>
          <p:cNvSpPr txBox="1"/>
          <p:nvPr>
            <p:ph idx="7" type="title"/>
          </p:nvPr>
        </p:nvSpPr>
        <p:spPr>
          <a:xfrm>
            <a:off x="3578947"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7" name="Google Shape;577;p20"/>
          <p:cNvSpPr txBox="1"/>
          <p:nvPr>
            <p:ph idx="8" type="subTitle"/>
          </p:nvPr>
        </p:nvSpPr>
        <p:spPr>
          <a:xfrm>
            <a:off x="3578947"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8" name="Google Shape;578;p20"/>
          <p:cNvSpPr txBox="1"/>
          <p:nvPr>
            <p:ph idx="9" type="title"/>
          </p:nvPr>
        </p:nvSpPr>
        <p:spPr>
          <a:xfrm>
            <a:off x="6056725" y="187575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9" name="Google Shape;579;p20"/>
          <p:cNvSpPr txBox="1"/>
          <p:nvPr>
            <p:ph idx="13" type="subTitle"/>
          </p:nvPr>
        </p:nvSpPr>
        <p:spPr>
          <a:xfrm>
            <a:off x="6056725" y="221055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0" name="Google Shape;580;p20"/>
          <p:cNvSpPr txBox="1"/>
          <p:nvPr>
            <p:ph idx="14" type="title"/>
          </p:nvPr>
        </p:nvSpPr>
        <p:spPr>
          <a:xfrm>
            <a:off x="6056725" y="3741600"/>
            <a:ext cx="1986000" cy="33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1" name="Google Shape;581;p20"/>
          <p:cNvSpPr txBox="1"/>
          <p:nvPr>
            <p:ph idx="15" type="subTitle"/>
          </p:nvPr>
        </p:nvSpPr>
        <p:spPr>
          <a:xfrm>
            <a:off x="6056725" y="4076400"/>
            <a:ext cx="1986000" cy="52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82" name="Google Shape;582;p20"/>
          <p:cNvGrpSpPr/>
          <p:nvPr/>
        </p:nvGrpSpPr>
        <p:grpSpPr>
          <a:xfrm>
            <a:off x="8664798" y="4150525"/>
            <a:ext cx="261114" cy="907153"/>
            <a:chOff x="337386" y="4188663"/>
            <a:chExt cx="261114" cy="907153"/>
          </a:xfrm>
        </p:grpSpPr>
        <p:sp>
          <p:nvSpPr>
            <p:cNvPr id="583" name="Google Shape;583;p20"/>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0"/>
          <p:cNvGrpSpPr/>
          <p:nvPr/>
        </p:nvGrpSpPr>
        <p:grpSpPr>
          <a:xfrm rot="-5400000">
            <a:off x="33971" y="430596"/>
            <a:ext cx="668263" cy="217597"/>
            <a:chOff x="-668239" y="4338844"/>
            <a:chExt cx="298478" cy="97194"/>
          </a:xfrm>
        </p:grpSpPr>
        <p:sp>
          <p:nvSpPr>
            <p:cNvPr id="590" name="Google Shape;590;p2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20"/>
          <p:cNvSpPr/>
          <p:nvPr/>
        </p:nvSpPr>
        <p:spPr>
          <a:xfrm>
            <a:off x="165750" y="4230575"/>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778498" y="4765825"/>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8593000" y="6770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8592998" y="16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3"/>
          <p:cNvSpPr txBox="1"/>
          <p:nvPr>
            <p:ph type="title"/>
          </p:nvPr>
        </p:nvSpPr>
        <p:spPr>
          <a:xfrm>
            <a:off x="4485300" y="2239875"/>
            <a:ext cx="3945600" cy="1392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accen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1" name="Google Shape;51;p3"/>
          <p:cNvSpPr txBox="1"/>
          <p:nvPr>
            <p:ph hasCustomPrompt="1" idx="2" type="title"/>
          </p:nvPr>
        </p:nvSpPr>
        <p:spPr>
          <a:xfrm>
            <a:off x="5947950" y="1008150"/>
            <a:ext cx="10203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 name="Google Shape;52;p3"/>
          <p:cNvSpPr txBox="1"/>
          <p:nvPr>
            <p:ph idx="1" type="subTitle"/>
          </p:nvPr>
        </p:nvSpPr>
        <p:spPr>
          <a:xfrm>
            <a:off x="4485300" y="3709225"/>
            <a:ext cx="39456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grpSp>
        <p:nvGrpSpPr>
          <p:cNvPr id="53" name="Google Shape;53;p3"/>
          <p:cNvGrpSpPr/>
          <p:nvPr/>
        </p:nvGrpSpPr>
        <p:grpSpPr>
          <a:xfrm rot="5400000">
            <a:off x="8300336" y="85825"/>
            <a:ext cx="261114" cy="907153"/>
            <a:chOff x="337386" y="4188663"/>
            <a:chExt cx="261114" cy="907153"/>
          </a:xfrm>
        </p:grpSpPr>
        <p:sp>
          <p:nvSpPr>
            <p:cNvPr id="54" name="Google Shape;54;p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3"/>
          <p:cNvSpPr/>
          <p:nvPr/>
        </p:nvSpPr>
        <p:spPr>
          <a:xfrm>
            <a:off x="4391550" y="4088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3"/>
          <p:cNvGrpSpPr/>
          <p:nvPr/>
        </p:nvGrpSpPr>
        <p:grpSpPr>
          <a:xfrm>
            <a:off x="378971" y="4425759"/>
            <a:ext cx="668263" cy="356672"/>
            <a:chOff x="6613421" y="4558496"/>
            <a:chExt cx="668263" cy="356672"/>
          </a:xfrm>
        </p:grpSpPr>
        <p:grpSp>
          <p:nvGrpSpPr>
            <p:cNvPr id="63" name="Google Shape;63;p3"/>
            <p:cNvGrpSpPr/>
            <p:nvPr/>
          </p:nvGrpSpPr>
          <p:grpSpPr>
            <a:xfrm>
              <a:off x="6613421" y="4697571"/>
              <a:ext cx="668263" cy="217597"/>
              <a:chOff x="-668239" y="4338844"/>
              <a:chExt cx="298478" cy="97194"/>
            </a:xfrm>
          </p:grpSpPr>
          <p:sp>
            <p:nvSpPr>
              <p:cNvPr id="64" name="Google Shape;64;p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3"/>
            <p:cNvGrpSpPr/>
            <p:nvPr/>
          </p:nvGrpSpPr>
          <p:grpSpPr>
            <a:xfrm>
              <a:off x="6613421" y="4558496"/>
              <a:ext cx="668263" cy="217597"/>
              <a:chOff x="-668239" y="4338844"/>
              <a:chExt cx="298478" cy="97194"/>
            </a:xfrm>
          </p:grpSpPr>
          <p:sp>
            <p:nvSpPr>
              <p:cNvPr id="75" name="Google Shape;75;p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 name="Google Shape;85;p3"/>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4" name="Shape 604"/>
        <p:cNvGrpSpPr/>
        <p:nvPr/>
      </p:nvGrpSpPr>
      <p:grpSpPr>
        <a:xfrm>
          <a:off x="0" y="0"/>
          <a:ext cx="0" cy="0"/>
          <a:chOff x="0" y="0"/>
          <a:chExt cx="0" cy="0"/>
        </a:xfrm>
      </p:grpSpPr>
      <p:sp>
        <p:nvSpPr>
          <p:cNvPr id="605" name="Google Shape;605;p21"/>
          <p:cNvSpPr txBox="1"/>
          <p:nvPr>
            <p:ph hasCustomPrompt="1" type="title"/>
          </p:nvPr>
        </p:nvSpPr>
        <p:spPr>
          <a:xfrm>
            <a:off x="4572141" y="1977000"/>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6" name="Google Shape;606;p21"/>
          <p:cNvSpPr txBox="1"/>
          <p:nvPr>
            <p:ph idx="1" type="subTitle"/>
          </p:nvPr>
        </p:nvSpPr>
        <p:spPr>
          <a:xfrm>
            <a:off x="4572141" y="2745900"/>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07" name="Google Shape;607;p21"/>
          <p:cNvSpPr txBox="1"/>
          <p:nvPr>
            <p:ph hasCustomPrompt="1" idx="2" type="title"/>
          </p:nvPr>
        </p:nvSpPr>
        <p:spPr>
          <a:xfrm>
            <a:off x="4572000" y="3406491"/>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8" name="Google Shape;608;p21"/>
          <p:cNvSpPr txBox="1"/>
          <p:nvPr>
            <p:ph idx="3" type="subTitle"/>
          </p:nvPr>
        </p:nvSpPr>
        <p:spPr>
          <a:xfrm>
            <a:off x="4572000" y="4175375"/>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609" name="Google Shape;609;p21"/>
          <p:cNvSpPr txBox="1"/>
          <p:nvPr>
            <p:ph hasCustomPrompt="1" idx="4" type="title"/>
          </p:nvPr>
        </p:nvSpPr>
        <p:spPr>
          <a:xfrm>
            <a:off x="4572000" y="539400"/>
            <a:ext cx="3858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10" name="Google Shape;610;p21"/>
          <p:cNvSpPr txBox="1"/>
          <p:nvPr>
            <p:ph idx="5" type="subTitle"/>
          </p:nvPr>
        </p:nvSpPr>
        <p:spPr>
          <a:xfrm>
            <a:off x="4572000" y="1308275"/>
            <a:ext cx="3858600" cy="42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611" name="Google Shape;611;p21"/>
          <p:cNvGrpSpPr/>
          <p:nvPr/>
        </p:nvGrpSpPr>
        <p:grpSpPr>
          <a:xfrm>
            <a:off x="8096771" y="430596"/>
            <a:ext cx="668263" cy="217597"/>
            <a:chOff x="-668239" y="4338844"/>
            <a:chExt cx="298478" cy="97194"/>
          </a:xfrm>
        </p:grpSpPr>
        <p:sp>
          <p:nvSpPr>
            <p:cNvPr id="612" name="Google Shape;612;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1"/>
          <p:cNvGrpSpPr/>
          <p:nvPr/>
        </p:nvGrpSpPr>
        <p:grpSpPr>
          <a:xfrm rot="5400000">
            <a:off x="33971" y="4425759"/>
            <a:ext cx="668263" cy="356672"/>
            <a:chOff x="6613421" y="4558496"/>
            <a:chExt cx="668263" cy="356672"/>
          </a:xfrm>
        </p:grpSpPr>
        <p:grpSp>
          <p:nvGrpSpPr>
            <p:cNvPr id="623" name="Google Shape;623;p21"/>
            <p:cNvGrpSpPr/>
            <p:nvPr/>
          </p:nvGrpSpPr>
          <p:grpSpPr>
            <a:xfrm>
              <a:off x="6613421" y="4697571"/>
              <a:ext cx="668263" cy="217597"/>
              <a:chOff x="-668239" y="4338844"/>
              <a:chExt cx="298478" cy="97194"/>
            </a:xfrm>
          </p:grpSpPr>
          <p:sp>
            <p:nvSpPr>
              <p:cNvPr id="624" name="Google Shape;624;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1"/>
            <p:cNvGrpSpPr/>
            <p:nvPr/>
          </p:nvGrpSpPr>
          <p:grpSpPr>
            <a:xfrm>
              <a:off x="6613421" y="4558496"/>
              <a:ext cx="668263" cy="217597"/>
              <a:chOff x="-668239" y="4338844"/>
              <a:chExt cx="298478" cy="97194"/>
            </a:xfrm>
          </p:grpSpPr>
          <p:sp>
            <p:nvSpPr>
              <p:cNvPr id="635" name="Google Shape;635;p21"/>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5" name="Google Shape;645;p21"/>
          <p:cNvSpPr/>
          <p:nvPr/>
        </p:nvSpPr>
        <p:spPr>
          <a:xfrm>
            <a:off x="8670100" y="44788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53475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47" name="Shape 647"/>
        <p:cNvGrpSpPr/>
        <p:nvPr/>
      </p:nvGrpSpPr>
      <p:grpSpPr>
        <a:xfrm>
          <a:off x="0" y="0"/>
          <a:ext cx="0" cy="0"/>
          <a:chOff x="0" y="0"/>
          <a:chExt cx="0" cy="0"/>
        </a:xfrm>
      </p:grpSpPr>
      <p:sp>
        <p:nvSpPr>
          <p:cNvPr id="648" name="Google Shape;648;p22"/>
          <p:cNvSpPr/>
          <p:nvPr/>
        </p:nvSpPr>
        <p:spPr>
          <a:xfrm>
            <a:off x="508198" y="44982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22"/>
          <p:cNvGrpSpPr/>
          <p:nvPr/>
        </p:nvGrpSpPr>
        <p:grpSpPr>
          <a:xfrm>
            <a:off x="378971" y="361071"/>
            <a:ext cx="668263" cy="356672"/>
            <a:chOff x="6613421" y="4558496"/>
            <a:chExt cx="668263" cy="356672"/>
          </a:xfrm>
        </p:grpSpPr>
        <p:grpSp>
          <p:nvGrpSpPr>
            <p:cNvPr id="650" name="Google Shape;650;p22"/>
            <p:cNvGrpSpPr/>
            <p:nvPr/>
          </p:nvGrpSpPr>
          <p:grpSpPr>
            <a:xfrm>
              <a:off x="6613421" y="4697571"/>
              <a:ext cx="668263" cy="217597"/>
              <a:chOff x="-668239" y="4338844"/>
              <a:chExt cx="298478" cy="97194"/>
            </a:xfrm>
          </p:grpSpPr>
          <p:sp>
            <p:nvSpPr>
              <p:cNvPr id="651" name="Google Shape;651;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22"/>
            <p:cNvGrpSpPr/>
            <p:nvPr/>
          </p:nvGrpSpPr>
          <p:grpSpPr>
            <a:xfrm>
              <a:off x="6613421" y="4558496"/>
              <a:ext cx="668263" cy="217597"/>
              <a:chOff x="-668239" y="4338844"/>
              <a:chExt cx="298478" cy="97194"/>
            </a:xfrm>
          </p:grpSpPr>
          <p:sp>
            <p:nvSpPr>
              <p:cNvPr id="662" name="Google Shape;662;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2" name="Google Shape;672;p22"/>
          <p:cNvSpPr/>
          <p:nvPr/>
        </p:nvSpPr>
        <p:spPr>
          <a:xfrm>
            <a:off x="842400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87806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22"/>
          <p:cNvGrpSpPr/>
          <p:nvPr/>
        </p:nvGrpSpPr>
        <p:grpSpPr>
          <a:xfrm rot="-5400000">
            <a:off x="8461221" y="4495296"/>
            <a:ext cx="668263" cy="217597"/>
            <a:chOff x="-668239" y="4338844"/>
            <a:chExt cx="298478" cy="97194"/>
          </a:xfrm>
        </p:grpSpPr>
        <p:sp>
          <p:nvSpPr>
            <p:cNvPr id="675" name="Google Shape;675;p2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686" name="Shape 686"/>
        <p:cNvGrpSpPr/>
        <p:nvPr/>
      </p:nvGrpSpPr>
      <p:grpSpPr>
        <a:xfrm>
          <a:off x="0" y="0"/>
          <a:ext cx="0" cy="0"/>
          <a:chOff x="0" y="0"/>
          <a:chExt cx="0" cy="0"/>
        </a:xfrm>
      </p:grpSpPr>
      <p:sp>
        <p:nvSpPr>
          <p:cNvPr id="687" name="Google Shape;687;p2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88" name="Google Shape;688;p23"/>
          <p:cNvGrpSpPr/>
          <p:nvPr/>
        </p:nvGrpSpPr>
        <p:grpSpPr>
          <a:xfrm flipH="1">
            <a:off x="237538" y="85825"/>
            <a:ext cx="261114" cy="907153"/>
            <a:chOff x="337386" y="4188663"/>
            <a:chExt cx="261114" cy="907153"/>
          </a:xfrm>
        </p:grpSpPr>
        <p:sp>
          <p:nvSpPr>
            <p:cNvPr id="689" name="Google Shape;689;p23"/>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3"/>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3"/>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3"/>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3"/>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3"/>
          <p:cNvGrpSpPr/>
          <p:nvPr/>
        </p:nvGrpSpPr>
        <p:grpSpPr>
          <a:xfrm rot="-5400000">
            <a:off x="8461221" y="4495296"/>
            <a:ext cx="668263" cy="217597"/>
            <a:chOff x="-668239" y="4338844"/>
            <a:chExt cx="298478" cy="97194"/>
          </a:xfrm>
        </p:grpSpPr>
        <p:sp>
          <p:nvSpPr>
            <p:cNvPr id="696" name="Google Shape;696;p23"/>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23"/>
          <p:cNvSpPr/>
          <p:nvPr/>
        </p:nvSpPr>
        <p:spPr>
          <a:xfrm>
            <a:off x="209550" y="4318175"/>
            <a:ext cx="317100" cy="317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607198" y="4826625"/>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8593000" y="3370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8430898" y="10906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710" name="Shape 710"/>
        <p:cNvGrpSpPr/>
        <p:nvPr/>
      </p:nvGrpSpPr>
      <p:grpSpPr>
        <a:xfrm>
          <a:off x="0" y="0"/>
          <a:ext cx="0" cy="0"/>
          <a:chOff x="0" y="0"/>
          <a:chExt cx="0" cy="0"/>
        </a:xfrm>
      </p:grpSpPr>
      <p:sp>
        <p:nvSpPr>
          <p:cNvPr id="711" name="Google Shape;711;p24"/>
          <p:cNvSpPr txBox="1"/>
          <p:nvPr>
            <p:ph type="title"/>
          </p:nvPr>
        </p:nvSpPr>
        <p:spPr>
          <a:xfrm>
            <a:off x="720000" y="539400"/>
            <a:ext cx="3728400" cy="873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2" name="Google Shape;712;p24"/>
          <p:cNvSpPr txBox="1"/>
          <p:nvPr>
            <p:ph idx="1" type="subTitle"/>
          </p:nvPr>
        </p:nvSpPr>
        <p:spPr>
          <a:xfrm>
            <a:off x="720000" y="2137275"/>
            <a:ext cx="3434700" cy="133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13" name="Google Shape;713;p24"/>
          <p:cNvGrpSpPr/>
          <p:nvPr/>
        </p:nvGrpSpPr>
        <p:grpSpPr>
          <a:xfrm rot="10800000">
            <a:off x="4237866" y="4495304"/>
            <a:ext cx="668263" cy="217597"/>
            <a:chOff x="-668239" y="4338844"/>
            <a:chExt cx="298478" cy="97194"/>
          </a:xfrm>
        </p:grpSpPr>
        <p:sp>
          <p:nvSpPr>
            <p:cNvPr id="714" name="Google Shape;714;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4"/>
          <p:cNvGrpSpPr/>
          <p:nvPr/>
        </p:nvGrpSpPr>
        <p:grpSpPr>
          <a:xfrm rot="10800000">
            <a:off x="8096766" y="361054"/>
            <a:ext cx="668263" cy="356672"/>
            <a:chOff x="6613421" y="4558496"/>
            <a:chExt cx="668263" cy="356672"/>
          </a:xfrm>
        </p:grpSpPr>
        <p:grpSp>
          <p:nvGrpSpPr>
            <p:cNvPr id="725" name="Google Shape;725;p24"/>
            <p:cNvGrpSpPr/>
            <p:nvPr/>
          </p:nvGrpSpPr>
          <p:grpSpPr>
            <a:xfrm>
              <a:off x="6613421" y="4697571"/>
              <a:ext cx="668263" cy="217597"/>
              <a:chOff x="-668239" y="4338844"/>
              <a:chExt cx="298478" cy="97194"/>
            </a:xfrm>
          </p:grpSpPr>
          <p:sp>
            <p:nvSpPr>
              <p:cNvPr id="726" name="Google Shape;726;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4"/>
            <p:cNvGrpSpPr/>
            <p:nvPr/>
          </p:nvGrpSpPr>
          <p:grpSpPr>
            <a:xfrm>
              <a:off x="6613421" y="4558496"/>
              <a:ext cx="668263" cy="217597"/>
              <a:chOff x="-668239" y="4338844"/>
              <a:chExt cx="298478" cy="97194"/>
            </a:xfrm>
          </p:grpSpPr>
          <p:sp>
            <p:nvSpPr>
              <p:cNvPr id="737" name="Google Shape;737;p2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 name="Google Shape;747;p24"/>
          <p:cNvSpPr/>
          <p:nvPr/>
        </p:nvSpPr>
        <p:spPr>
          <a:xfrm>
            <a:off x="8430900" y="44257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242850" y="414138"/>
            <a:ext cx="250500" cy="250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17600" y="4712900"/>
            <a:ext cx="250500" cy="25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txBox="1"/>
          <p:nvPr/>
        </p:nvSpPr>
        <p:spPr>
          <a:xfrm>
            <a:off x="720000" y="3565200"/>
            <a:ext cx="36588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lt2"/>
                </a:solidFill>
                <a:latin typeface="Cambay"/>
                <a:ea typeface="Cambay"/>
                <a:cs typeface="Cambay"/>
                <a:sym typeface="Cambay"/>
              </a:rPr>
              <a:t>CREDITS: This presentation template was created by </a:t>
            </a:r>
            <a:r>
              <a:rPr b="1" lang="en" sz="1200">
                <a:solidFill>
                  <a:schemeClr val="accent1"/>
                </a:solidFill>
                <a:uFill>
                  <a:noFill/>
                </a:uFill>
                <a:latin typeface="Cambay"/>
                <a:ea typeface="Cambay"/>
                <a:cs typeface="Cambay"/>
                <a:sym typeface="Cambay"/>
                <a:hlinkClick r:id="rId2">
                  <a:extLst>
                    <a:ext uri="{A12FA001-AC4F-418D-AE19-62706E023703}">
                      <ahyp:hlinkClr val="tx"/>
                    </a:ext>
                  </a:extLst>
                </a:hlinkClick>
              </a:rPr>
              <a:t>Slidesgo</a:t>
            </a:r>
            <a:r>
              <a:rPr lang="en" sz="1200">
                <a:solidFill>
                  <a:schemeClr val="lt2"/>
                </a:solidFill>
                <a:latin typeface="Cambay"/>
                <a:ea typeface="Cambay"/>
                <a:cs typeface="Cambay"/>
                <a:sym typeface="Cambay"/>
              </a:rPr>
              <a:t>, including icons by </a:t>
            </a:r>
            <a:r>
              <a:rPr b="1" lang="en" sz="1200">
                <a:solidFill>
                  <a:schemeClr val="accent1"/>
                </a:solidFill>
                <a:uFill>
                  <a:noFill/>
                </a:uFill>
                <a:latin typeface="Cambay"/>
                <a:ea typeface="Cambay"/>
                <a:cs typeface="Cambay"/>
                <a:sym typeface="Cambay"/>
                <a:hlinkClick r:id="rId3">
                  <a:extLst>
                    <a:ext uri="{A12FA001-AC4F-418D-AE19-62706E023703}">
                      <ahyp:hlinkClr val="tx"/>
                    </a:ext>
                  </a:extLst>
                </a:hlinkClick>
              </a:rPr>
              <a:t>Flaticon</a:t>
            </a:r>
            <a:r>
              <a:rPr lang="en" sz="1200">
                <a:solidFill>
                  <a:schemeClr val="lt2"/>
                </a:solidFill>
                <a:latin typeface="Cambay"/>
                <a:ea typeface="Cambay"/>
                <a:cs typeface="Cambay"/>
                <a:sym typeface="Cambay"/>
              </a:rPr>
              <a:t>, infographics and images by </a:t>
            </a:r>
            <a:r>
              <a:rPr b="1" lang="en" sz="1200">
                <a:solidFill>
                  <a:schemeClr val="accent1"/>
                </a:solidFill>
                <a:uFill>
                  <a:noFill/>
                </a:uFill>
                <a:latin typeface="Cambay"/>
                <a:ea typeface="Cambay"/>
                <a:cs typeface="Cambay"/>
                <a:sym typeface="Cambay"/>
                <a:hlinkClick r:id="rId4">
                  <a:extLst>
                    <a:ext uri="{A12FA001-AC4F-418D-AE19-62706E023703}">
                      <ahyp:hlinkClr val="tx"/>
                    </a:ext>
                  </a:extLst>
                </a:hlinkClick>
              </a:rPr>
              <a:t>Freepik</a:t>
            </a:r>
            <a:endParaRPr b="1" sz="1200">
              <a:solidFill>
                <a:schemeClr val="accent1"/>
              </a:solidFill>
              <a:latin typeface="Cambay"/>
              <a:ea typeface="Cambay"/>
              <a:cs typeface="Cambay"/>
              <a:sym typeface="Cambay"/>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51" name="Shape 751"/>
        <p:cNvGrpSpPr/>
        <p:nvPr/>
      </p:nvGrpSpPr>
      <p:grpSpPr>
        <a:xfrm>
          <a:off x="0" y="0"/>
          <a:ext cx="0" cy="0"/>
          <a:chOff x="0" y="0"/>
          <a:chExt cx="0" cy="0"/>
        </a:xfrm>
      </p:grpSpPr>
      <p:grpSp>
        <p:nvGrpSpPr>
          <p:cNvPr id="752" name="Google Shape;752;p25"/>
          <p:cNvGrpSpPr/>
          <p:nvPr/>
        </p:nvGrpSpPr>
        <p:grpSpPr>
          <a:xfrm flipH="1" rot="10800000">
            <a:off x="332345" y="66827"/>
            <a:ext cx="8479311" cy="4795729"/>
            <a:chOff x="545450" y="1062300"/>
            <a:chExt cx="6621875" cy="3745200"/>
          </a:xfrm>
        </p:grpSpPr>
        <p:sp>
          <p:nvSpPr>
            <p:cNvPr id="753" name="Google Shape;753;p25"/>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25"/>
          <p:cNvGrpSpPr/>
          <p:nvPr/>
        </p:nvGrpSpPr>
        <p:grpSpPr>
          <a:xfrm rot="5400000">
            <a:off x="582536" y="4386475"/>
            <a:ext cx="261114" cy="907153"/>
            <a:chOff x="337386" y="4188663"/>
            <a:chExt cx="261114" cy="907153"/>
          </a:xfrm>
        </p:grpSpPr>
        <p:sp>
          <p:nvSpPr>
            <p:cNvPr id="758" name="Google Shape;758;p25"/>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25"/>
          <p:cNvSpPr/>
          <p:nvPr/>
        </p:nvSpPr>
        <p:spPr>
          <a:xfrm>
            <a:off x="493800"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8624375"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25"/>
          <p:cNvGrpSpPr/>
          <p:nvPr/>
        </p:nvGrpSpPr>
        <p:grpSpPr>
          <a:xfrm rot="-5400000">
            <a:off x="8461221" y="430596"/>
            <a:ext cx="668263" cy="217597"/>
            <a:chOff x="-668239" y="4338844"/>
            <a:chExt cx="298478" cy="97194"/>
          </a:xfrm>
        </p:grpSpPr>
        <p:sp>
          <p:nvSpPr>
            <p:cNvPr id="767" name="Google Shape;767;p2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77" name="Shape 777"/>
        <p:cNvGrpSpPr/>
        <p:nvPr/>
      </p:nvGrpSpPr>
      <p:grpSpPr>
        <a:xfrm>
          <a:off x="0" y="0"/>
          <a:ext cx="0" cy="0"/>
          <a:chOff x="0" y="0"/>
          <a:chExt cx="0" cy="0"/>
        </a:xfrm>
      </p:grpSpPr>
      <p:sp>
        <p:nvSpPr>
          <p:cNvPr id="778" name="Google Shape;778;p26"/>
          <p:cNvSpPr/>
          <p:nvPr/>
        </p:nvSpPr>
        <p:spPr>
          <a:xfrm>
            <a:off x="508198" y="44982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26"/>
          <p:cNvGrpSpPr/>
          <p:nvPr/>
        </p:nvGrpSpPr>
        <p:grpSpPr>
          <a:xfrm>
            <a:off x="378971" y="361071"/>
            <a:ext cx="668263" cy="356672"/>
            <a:chOff x="6613421" y="4558496"/>
            <a:chExt cx="668263" cy="356672"/>
          </a:xfrm>
        </p:grpSpPr>
        <p:grpSp>
          <p:nvGrpSpPr>
            <p:cNvPr id="780" name="Google Shape;780;p26"/>
            <p:cNvGrpSpPr/>
            <p:nvPr/>
          </p:nvGrpSpPr>
          <p:grpSpPr>
            <a:xfrm>
              <a:off x="6613421" y="4697571"/>
              <a:ext cx="668263" cy="217597"/>
              <a:chOff x="-668239" y="4338844"/>
              <a:chExt cx="298478" cy="97194"/>
            </a:xfrm>
          </p:grpSpPr>
          <p:sp>
            <p:nvSpPr>
              <p:cNvPr id="781" name="Google Shape;781;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26"/>
            <p:cNvGrpSpPr/>
            <p:nvPr/>
          </p:nvGrpSpPr>
          <p:grpSpPr>
            <a:xfrm>
              <a:off x="6613421" y="4558496"/>
              <a:ext cx="668263" cy="217597"/>
              <a:chOff x="-668239" y="4338844"/>
              <a:chExt cx="298478" cy="97194"/>
            </a:xfrm>
          </p:grpSpPr>
          <p:sp>
            <p:nvSpPr>
              <p:cNvPr id="792" name="Google Shape;792;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2" name="Google Shape;802;p26"/>
          <p:cNvSpPr/>
          <p:nvPr/>
        </p:nvSpPr>
        <p:spPr>
          <a:xfrm>
            <a:off x="8424000" y="3610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8780698" y="1104350"/>
            <a:ext cx="211800" cy="211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26"/>
          <p:cNvGrpSpPr/>
          <p:nvPr/>
        </p:nvGrpSpPr>
        <p:grpSpPr>
          <a:xfrm rot="-5400000">
            <a:off x="8461221" y="4495296"/>
            <a:ext cx="668263" cy="217597"/>
            <a:chOff x="-668239" y="4338844"/>
            <a:chExt cx="298478" cy="97194"/>
          </a:xfrm>
        </p:grpSpPr>
        <p:sp>
          <p:nvSpPr>
            <p:cNvPr id="805" name="Google Shape;805;p2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4"/>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
        <p:nvSpPr>
          <p:cNvPr id="89" name="Google Shape;89;p4"/>
          <p:cNvSpPr/>
          <p:nvPr/>
        </p:nvSpPr>
        <p:spPr>
          <a:xfrm>
            <a:off x="8470975"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4"/>
          <p:cNvGrpSpPr/>
          <p:nvPr/>
        </p:nvGrpSpPr>
        <p:grpSpPr>
          <a:xfrm rot="-5400000">
            <a:off x="33971" y="430596"/>
            <a:ext cx="668263" cy="217597"/>
            <a:chOff x="-668239" y="4338844"/>
            <a:chExt cx="298478" cy="97194"/>
          </a:xfrm>
        </p:grpSpPr>
        <p:sp>
          <p:nvSpPr>
            <p:cNvPr id="91" name="Google Shape;91;p4"/>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8424000" y="148325"/>
            <a:ext cx="296700" cy="29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65750" y="37384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3" name="Shape 103"/>
        <p:cNvGrpSpPr/>
        <p:nvPr/>
      </p:nvGrpSpPr>
      <p:grpSpPr>
        <a:xfrm>
          <a:off x="0" y="0"/>
          <a:ext cx="0" cy="0"/>
          <a:chOff x="0" y="0"/>
          <a:chExt cx="0" cy="0"/>
        </a:xfrm>
      </p:grpSpPr>
      <p:sp>
        <p:nvSpPr>
          <p:cNvPr id="104" name="Google Shape;104;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5" name="Google Shape;105;p5"/>
          <p:cNvSpPr txBox="1"/>
          <p:nvPr>
            <p:ph idx="2" type="title"/>
          </p:nvPr>
        </p:nvSpPr>
        <p:spPr>
          <a:xfrm>
            <a:off x="1537425" y="2658649"/>
            <a:ext cx="2742600" cy="42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5"/>
          <p:cNvSpPr txBox="1"/>
          <p:nvPr>
            <p:ph idx="3" type="title"/>
          </p:nvPr>
        </p:nvSpPr>
        <p:spPr>
          <a:xfrm>
            <a:off x="4863974" y="2658649"/>
            <a:ext cx="2742600" cy="42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4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5"/>
          <p:cNvSpPr txBox="1"/>
          <p:nvPr>
            <p:ph idx="1" type="subTitle"/>
          </p:nvPr>
        </p:nvSpPr>
        <p:spPr>
          <a:xfrm>
            <a:off x="4863975" y="3088150"/>
            <a:ext cx="2742600" cy="88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5"/>
          <p:cNvSpPr txBox="1"/>
          <p:nvPr>
            <p:ph idx="4" type="subTitle"/>
          </p:nvPr>
        </p:nvSpPr>
        <p:spPr>
          <a:xfrm>
            <a:off x="1537425" y="3088150"/>
            <a:ext cx="2742600" cy="88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9" name="Google Shape;109;p5"/>
          <p:cNvGrpSpPr/>
          <p:nvPr/>
        </p:nvGrpSpPr>
        <p:grpSpPr>
          <a:xfrm flipH="1" rot="-5400000">
            <a:off x="33971" y="4495298"/>
            <a:ext cx="668263" cy="217597"/>
            <a:chOff x="-668239" y="4338844"/>
            <a:chExt cx="298478" cy="97194"/>
          </a:xfrm>
        </p:grpSpPr>
        <p:sp>
          <p:nvSpPr>
            <p:cNvPr id="110" name="Google Shape;110;p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5"/>
          <p:cNvSpPr/>
          <p:nvPr/>
        </p:nvSpPr>
        <p:spPr>
          <a:xfrm flipH="1" rot="10800000">
            <a:off x="165750" y="337042"/>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flipH="1" rot="10800000">
            <a:off x="476898" y="1214967"/>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flipH="1" rot="10800000">
            <a:off x="8593000" y="4401742"/>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flipH="1" rot="10800000">
            <a:off x="8592998" y="3686967"/>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5"/>
          <p:cNvGrpSpPr/>
          <p:nvPr/>
        </p:nvGrpSpPr>
        <p:grpSpPr>
          <a:xfrm rot="-5400000">
            <a:off x="4441461" y="4150525"/>
            <a:ext cx="261114" cy="907153"/>
            <a:chOff x="337386" y="4188663"/>
            <a:chExt cx="261114" cy="907153"/>
          </a:xfrm>
        </p:grpSpPr>
        <p:sp>
          <p:nvSpPr>
            <p:cNvPr id="125" name="Google Shape;125;p5"/>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5"/>
          <p:cNvGrpSpPr/>
          <p:nvPr/>
        </p:nvGrpSpPr>
        <p:grpSpPr>
          <a:xfrm flipH="1" rot="-5400000">
            <a:off x="8461221" y="430598"/>
            <a:ext cx="668263" cy="217597"/>
            <a:chOff x="-668239" y="4338844"/>
            <a:chExt cx="298478" cy="97194"/>
          </a:xfrm>
        </p:grpSpPr>
        <p:sp>
          <p:nvSpPr>
            <p:cNvPr id="132" name="Google Shape;132;p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6"/>
          <p:cNvSpPr/>
          <p:nvPr/>
        </p:nvSpPr>
        <p:spPr>
          <a:xfrm>
            <a:off x="8653450" y="397513"/>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234775" y="4425750"/>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6"/>
          <p:cNvGrpSpPr/>
          <p:nvPr/>
        </p:nvGrpSpPr>
        <p:grpSpPr>
          <a:xfrm rot="-5400000">
            <a:off x="-154014" y="-44737"/>
            <a:ext cx="261114" cy="907153"/>
            <a:chOff x="337386" y="4188663"/>
            <a:chExt cx="261114" cy="907153"/>
          </a:xfrm>
        </p:grpSpPr>
        <p:sp>
          <p:nvSpPr>
            <p:cNvPr id="146" name="Google Shape;146;p6"/>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6"/>
          <p:cNvGrpSpPr/>
          <p:nvPr/>
        </p:nvGrpSpPr>
        <p:grpSpPr>
          <a:xfrm rot="-5400000">
            <a:off x="8461221" y="4495296"/>
            <a:ext cx="668263" cy="217597"/>
            <a:chOff x="-668239" y="4338844"/>
            <a:chExt cx="298478" cy="97194"/>
          </a:xfrm>
        </p:grpSpPr>
        <p:sp>
          <p:nvSpPr>
            <p:cNvPr id="153" name="Google Shape;153;p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4" name="Shape 164"/>
        <p:cNvGrpSpPr/>
        <p:nvPr/>
      </p:nvGrpSpPr>
      <p:grpSpPr>
        <a:xfrm>
          <a:off x="0" y="0"/>
          <a:ext cx="0" cy="0"/>
          <a:chOff x="0" y="0"/>
          <a:chExt cx="0" cy="0"/>
        </a:xfrm>
      </p:grpSpPr>
      <p:sp>
        <p:nvSpPr>
          <p:cNvPr id="165" name="Google Shape;165;p7"/>
          <p:cNvSpPr txBox="1"/>
          <p:nvPr>
            <p:ph idx="1" type="body"/>
          </p:nvPr>
        </p:nvSpPr>
        <p:spPr>
          <a:xfrm>
            <a:off x="720000" y="1923750"/>
            <a:ext cx="3684900" cy="21882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66" name="Google Shape;166;p7"/>
          <p:cNvSpPr txBox="1"/>
          <p:nvPr>
            <p:ph type="title"/>
          </p:nvPr>
        </p:nvSpPr>
        <p:spPr>
          <a:xfrm>
            <a:off x="720000" y="1096250"/>
            <a:ext cx="36849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7"/>
          <p:cNvGrpSpPr/>
          <p:nvPr/>
        </p:nvGrpSpPr>
        <p:grpSpPr>
          <a:xfrm rot="5400000">
            <a:off x="582536" y="4386475"/>
            <a:ext cx="261114" cy="907153"/>
            <a:chOff x="337386" y="4188663"/>
            <a:chExt cx="261114" cy="907153"/>
          </a:xfrm>
        </p:grpSpPr>
        <p:sp>
          <p:nvSpPr>
            <p:cNvPr id="168" name="Google Shape;168;p7"/>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7"/>
          <p:cNvGrpSpPr/>
          <p:nvPr/>
        </p:nvGrpSpPr>
        <p:grpSpPr>
          <a:xfrm>
            <a:off x="3903746" y="361071"/>
            <a:ext cx="668263" cy="356672"/>
            <a:chOff x="6613421" y="4558496"/>
            <a:chExt cx="668263" cy="356672"/>
          </a:xfrm>
        </p:grpSpPr>
        <p:grpSp>
          <p:nvGrpSpPr>
            <p:cNvPr id="175" name="Google Shape;175;p7"/>
            <p:cNvGrpSpPr/>
            <p:nvPr/>
          </p:nvGrpSpPr>
          <p:grpSpPr>
            <a:xfrm>
              <a:off x="6613421" y="4697571"/>
              <a:ext cx="668263" cy="217597"/>
              <a:chOff x="-668239" y="4338844"/>
              <a:chExt cx="298478" cy="97194"/>
            </a:xfrm>
          </p:grpSpPr>
          <p:sp>
            <p:nvSpPr>
              <p:cNvPr id="176" name="Google Shape;176;p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7"/>
            <p:cNvGrpSpPr/>
            <p:nvPr/>
          </p:nvGrpSpPr>
          <p:grpSpPr>
            <a:xfrm>
              <a:off x="6613421" y="4558496"/>
              <a:ext cx="668263" cy="217597"/>
              <a:chOff x="-668239" y="4338844"/>
              <a:chExt cx="298478" cy="97194"/>
            </a:xfrm>
          </p:grpSpPr>
          <p:sp>
            <p:nvSpPr>
              <p:cNvPr id="187" name="Google Shape;187;p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7" name="Google Shape;197;p7"/>
          <p:cNvSpPr/>
          <p:nvPr/>
        </p:nvSpPr>
        <p:spPr>
          <a:xfrm>
            <a:off x="419701" y="39270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8430900"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8430898" y="4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0" name="Shape 200"/>
        <p:cNvGrpSpPr/>
        <p:nvPr/>
      </p:nvGrpSpPr>
      <p:grpSpPr>
        <a:xfrm>
          <a:off x="0" y="0"/>
          <a:ext cx="0" cy="0"/>
          <a:chOff x="0" y="0"/>
          <a:chExt cx="0" cy="0"/>
        </a:xfrm>
      </p:grpSpPr>
      <p:grpSp>
        <p:nvGrpSpPr>
          <p:cNvPr id="201" name="Google Shape;201;p8"/>
          <p:cNvGrpSpPr/>
          <p:nvPr/>
        </p:nvGrpSpPr>
        <p:grpSpPr>
          <a:xfrm>
            <a:off x="332345" y="173890"/>
            <a:ext cx="8479311" cy="4795729"/>
            <a:chOff x="545450" y="1062300"/>
            <a:chExt cx="6621875" cy="3745200"/>
          </a:xfrm>
        </p:grpSpPr>
        <p:sp>
          <p:nvSpPr>
            <p:cNvPr id="202" name="Google Shape;202;p8"/>
            <p:cNvSpPr/>
            <p:nvPr/>
          </p:nvSpPr>
          <p:spPr>
            <a:xfrm>
              <a:off x="649375" y="1062300"/>
              <a:ext cx="6418925" cy="3367375"/>
            </a:xfrm>
            <a:custGeom>
              <a:rect b="b" l="l" r="r" t="t"/>
              <a:pathLst>
                <a:path extrusionOk="0" fill="none" h="134695" w="256757">
                  <a:moveTo>
                    <a:pt x="1321" y="91248"/>
                  </a:moveTo>
                  <a:cubicBezTo>
                    <a:pt x="1" y="80970"/>
                    <a:pt x="340" y="64769"/>
                    <a:pt x="35651" y="37345"/>
                  </a:cubicBezTo>
                  <a:cubicBezTo>
                    <a:pt x="70979" y="9903"/>
                    <a:pt x="99741" y="750"/>
                    <a:pt x="130484" y="375"/>
                  </a:cubicBezTo>
                  <a:cubicBezTo>
                    <a:pt x="161227" y="0"/>
                    <a:pt x="200499" y="24373"/>
                    <a:pt x="225336" y="55241"/>
                  </a:cubicBezTo>
                  <a:cubicBezTo>
                    <a:pt x="250208" y="86109"/>
                    <a:pt x="256757" y="99063"/>
                    <a:pt x="242358" y="110874"/>
                  </a:cubicBezTo>
                  <a:cubicBezTo>
                    <a:pt x="227959" y="122686"/>
                    <a:pt x="185457" y="134123"/>
                    <a:pt x="101062" y="132589"/>
                  </a:cubicBezTo>
                  <a:cubicBezTo>
                    <a:pt x="45785" y="134694"/>
                    <a:pt x="5104" y="108912"/>
                    <a:pt x="1321" y="91248"/>
                  </a:cubicBezTo>
                  <a:close/>
                </a:path>
              </a:pathLst>
            </a:custGeom>
            <a:noFill/>
            <a:ln cap="flat" cmpd="sng" w="19050">
              <a:solidFill>
                <a:srgbClr val="E6C23E"/>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5095775" y="1242500"/>
              <a:ext cx="2071550" cy="1682600"/>
            </a:xfrm>
            <a:custGeom>
              <a:rect b="b" l="l" r="r" t="t"/>
              <a:pathLst>
                <a:path extrusionOk="0" h="67304" w="82862">
                  <a:moveTo>
                    <a:pt x="0" y="1"/>
                  </a:moveTo>
                  <a:cubicBezTo>
                    <a:pt x="21019" y="10938"/>
                    <a:pt x="41538" y="27835"/>
                    <a:pt x="56990" y="47016"/>
                  </a:cubicBezTo>
                  <a:cubicBezTo>
                    <a:pt x="63199" y="54724"/>
                    <a:pt x="68373" y="61415"/>
                    <a:pt x="72459" y="67303"/>
                  </a:cubicBezTo>
                  <a:cubicBezTo>
                    <a:pt x="82862" y="44964"/>
                    <a:pt x="77955" y="28317"/>
                    <a:pt x="65929" y="18450"/>
                  </a:cubicBezTo>
                  <a:cubicBezTo>
                    <a:pt x="55794" y="10135"/>
                    <a:pt x="36881" y="3337"/>
                    <a:pt x="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2646425" y="4418500"/>
              <a:ext cx="2837000" cy="389000"/>
            </a:xfrm>
            <a:custGeom>
              <a:rect b="b" l="l" r="r" t="t"/>
              <a:pathLst>
                <a:path extrusionOk="0" h="15560" w="113480">
                  <a:moveTo>
                    <a:pt x="113480" y="0"/>
                  </a:moveTo>
                  <a:lnTo>
                    <a:pt x="113480" y="0"/>
                  </a:lnTo>
                  <a:cubicBezTo>
                    <a:pt x="92961" y="2926"/>
                    <a:pt x="67142" y="4729"/>
                    <a:pt x="35240" y="4729"/>
                  </a:cubicBezTo>
                  <a:cubicBezTo>
                    <a:pt x="29994" y="4729"/>
                    <a:pt x="24588" y="4675"/>
                    <a:pt x="19003" y="4568"/>
                  </a:cubicBezTo>
                  <a:cubicBezTo>
                    <a:pt x="16683" y="4657"/>
                    <a:pt x="14382" y="4711"/>
                    <a:pt x="12098" y="4711"/>
                  </a:cubicBezTo>
                  <a:cubicBezTo>
                    <a:pt x="7976" y="4711"/>
                    <a:pt x="3944" y="4568"/>
                    <a:pt x="0" y="4300"/>
                  </a:cubicBezTo>
                  <a:lnTo>
                    <a:pt x="0" y="4300"/>
                  </a:lnTo>
                  <a:cubicBezTo>
                    <a:pt x="16951" y="12187"/>
                    <a:pt x="32849" y="15523"/>
                    <a:pt x="51209" y="15559"/>
                  </a:cubicBezTo>
                  <a:lnTo>
                    <a:pt x="51459" y="15559"/>
                  </a:lnTo>
                  <a:cubicBezTo>
                    <a:pt x="75154" y="15559"/>
                    <a:pt x="95530" y="10135"/>
                    <a:pt x="11348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545450" y="1230025"/>
              <a:ext cx="1922575" cy="1418500"/>
            </a:xfrm>
            <a:custGeom>
              <a:rect b="b" l="l" r="r" t="t"/>
              <a:pathLst>
                <a:path extrusionOk="0" h="56740" w="76903">
                  <a:moveTo>
                    <a:pt x="76902" y="0"/>
                  </a:moveTo>
                  <a:lnTo>
                    <a:pt x="76902" y="0"/>
                  </a:lnTo>
                  <a:cubicBezTo>
                    <a:pt x="33170" y="1160"/>
                    <a:pt x="22839" y="8386"/>
                    <a:pt x="22839" y="8386"/>
                  </a:cubicBezTo>
                  <a:cubicBezTo>
                    <a:pt x="18289" y="10474"/>
                    <a:pt x="14703" y="13204"/>
                    <a:pt x="11902" y="16076"/>
                  </a:cubicBezTo>
                  <a:cubicBezTo>
                    <a:pt x="11795" y="16166"/>
                    <a:pt x="11670" y="16255"/>
                    <a:pt x="11563" y="16344"/>
                  </a:cubicBezTo>
                  <a:cubicBezTo>
                    <a:pt x="8779" y="19181"/>
                    <a:pt x="6602" y="22500"/>
                    <a:pt x="4925" y="26033"/>
                  </a:cubicBezTo>
                  <a:cubicBezTo>
                    <a:pt x="3194" y="29601"/>
                    <a:pt x="2606" y="32153"/>
                    <a:pt x="2606" y="32153"/>
                  </a:cubicBezTo>
                  <a:lnTo>
                    <a:pt x="2623" y="32153"/>
                  </a:lnTo>
                  <a:cubicBezTo>
                    <a:pt x="1" y="41038"/>
                    <a:pt x="179" y="50370"/>
                    <a:pt x="2284" y="56740"/>
                  </a:cubicBezTo>
                  <a:cubicBezTo>
                    <a:pt x="7941" y="48639"/>
                    <a:pt x="17040" y="39147"/>
                    <a:pt x="31475" y="27924"/>
                  </a:cubicBezTo>
                  <a:cubicBezTo>
                    <a:pt x="47658" y="15363"/>
                    <a:pt x="62557" y="6316"/>
                    <a:pt x="7690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8"/>
          <p:cNvGrpSpPr/>
          <p:nvPr/>
        </p:nvGrpSpPr>
        <p:grpSpPr>
          <a:xfrm rot="-5400000">
            <a:off x="8320018" y="-117756"/>
            <a:ext cx="261114" cy="907153"/>
            <a:chOff x="337386" y="4188663"/>
            <a:chExt cx="261114" cy="907153"/>
          </a:xfrm>
        </p:grpSpPr>
        <p:sp>
          <p:nvSpPr>
            <p:cNvPr id="207" name="Google Shape;207;p8"/>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8"/>
          <p:cNvSpPr/>
          <p:nvPr/>
        </p:nvSpPr>
        <p:spPr>
          <a:xfrm rot="10800000">
            <a:off x="8308967" y="4423647"/>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10800000">
            <a:off x="238267" y="409347"/>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8"/>
          <p:cNvGrpSpPr/>
          <p:nvPr/>
        </p:nvGrpSpPr>
        <p:grpSpPr>
          <a:xfrm rot="5400000">
            <a:off x="34183" y="4495303"/>
            <a:ext cx="668263" cy="217597"/>
            <a:chOff x="-668239" y="4338844"/>
            <a:chExt cx="298478" cy="97194"/>
          </a:xfrm>
        </p:grpSpPr>
        <p:sp>
          <p:nvSpPr>
            <p:cNvPr id="216" name="Google Shape;216;p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8"/>
          <p:cNvSpPr txBox="1"/>
          <p:nvPr>
            <p:ph type="title"/>
          </p:nvPr>
        </p:nvSpPr>
        <p:spPr>
          <a:xfrm>
            <a:off x="1796100" y="1360400"/>
            <a:ext cx="5551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7" name="Shape 227"/>
        <p:cNvGrpSpPr/>
        <p:nvPr/>
      </p:nvGrpSpPr>
      <p:grpSpPr>
        <a:xfrm>
          <a:off x="0" y="0"/>
          <a:ext cx="0" cy="0"/>
          <a:chOff x="0" y="0"/>
          <a:chExt cx="0" cy="0"/>
        </a:xfrm>
      </p:grpSpPr>
      <p:sp>
        <p:nvSpPr>
          <p:cNvPr id="228" name="Google Shape;228;p9"/>
          <p:cNvSpPr txBox="1"/>
          <p:nvPr>
            <p:ph type="title"/>
          </p:nvPr>
        </p:nvSpPr>
        <p:spPr>
          <a:xfrm>
            <a:off x="713100" y="1567950"/>
            <a:ext cx="3659700" cy="841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9" name="Google Shape;229;p9"/>
          <p:cNvSpPr txBox="1"/>
          <p:nvPr>
            <p:ph idx="1" type="subTitle"/>
          </p:nvPr>
        </p:nvSpPr>
        <p:spPr>
          <a:xfrm>
            <a:off x="713100" y="2409750"/>
            <a:ext cx="3659700" cy="1165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9"/>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9"/>
          <p:cNvGrpSpPr/>
          <p:nvPr/>
        </p:nvGrpSpPr>
        <p:grpSpPr>
          <a:xfrm rot="-5400000">
            <a:off x="378971" y="4495296"/>
            <a:ext cx="668263" cy="217597"/>
            <a:chOff x="-668239" y="4338844"/>
            <a:chExt cx="298478" cy="97194"/>
          </a:xfrm>
        </p:grpSpPr>
        <p:sp>
          <p:nvSpPr>
            <p:cNvPr id="232" name="Google Shape;232;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9"/>
          <p:cNvGrpSpPr/>
          <p:nvPr/>
        </p:nvGrpSpPr>
        <p:grpSpPr>
          <a:xfrm>
            <a:off x="3903746" y="361071"/>
            <a:ext cx="668263" cy="356672"/>
            <a:chOff x="6613421" y="4558496"/>
            <a:chExt cx="668263" cy="356672"/>
          </a:xfrm>
        </p:grpSpPr>
        <p:grpSp>
          <p:nvGrpSpPr>
            <p:cNvPr id="243" name="Google Shape;243;p9"/>
            <p:cNvGrpSpPr/>
            <p:nvPr/>
          </p:nvGrpSpPr>
          <p:grpSpPr>
            <a:xfrm>
              <a:off x="6613421" y="4697571"/>
              <a:ext cx="668263" cy="217597"/>
              <a:chOff x="-668239" y="4338844"/>
              <a:chExt cx="298478" cy="97194"/>
            </a:xfrm>
          </p:grpSpPr>
          <p:sp>
            <p:nvSpPr>
              <p:cNvPr id="244" name="Google Shape;244;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9"/>
            <p:cNvGrpSpPr/>
            <p:nvPr/>
          </p:nvGrpSpPr>
          <p:grpSpPr>
            <a:xfrm>
              <a:off x="6613421" y="4558496"/>
              <a:ext cx="668263" cy="217597"/>
              <a:chOff x="-668239" y="4338844"/>
              <a:chExt cx="298478" cy="97194"/>
            </a:xfrm>
          </p:grpSpPr>
          <p:sp>
            <p:nvSpPr>
              <p:cNvPr id="255" name="Google Shape;255;p9"/>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5" name="Google Shape;265;p9"/>
          <p:cNvSpPr/>
          <p:nvPr/>
        </p:nvSpPr>
        <p:spPr>
          <a:xfrm>
            <a:off x="356400" y="6503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8601075" y="37422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10"/>
          <p:cNvSpPr txBox="1"/>
          <p:nvPr>
            <p:ph type="title"/>
          </p:nvPr>
        </p:nvSpPr>
        <p:spPr>
          <a:xfrm>
            <a:off x="2103900" y="3377575"/>
            <a:ext cx="4936200" cy="1029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500"/>
              <a:buNone/>
              <a:defRPr>
                <a:solidFill>
                  <a:schemeClr val="accent1"/>
                </a:solidFill>
              </a:defRPr>
            </a:lvl1pPr>
            <a:lvl2pPr lvl="1" rtl="0" algn="ctr">
              <a:spcBef>
                <a:spcPts val="0"/>
              </a:spcBef>
              <a:spcAft>
                <a:spcPts val="0"/>
              </a:spcAft>
              <a:buClr>
                <a:schemeClr val="accent1"/>
              </a:buClr>
              <a:buSzPts val="3500"/>
              <a:buNone/>
              <a:defRPr>
                <a:solidFill>
                  <a:schemeClr val="accent1"/>
                </a:solidFill>
              </a:defRPr>
            </a:lvl2pPr>
            <a:lvl3pPr lvl="2" rtl="0" algn="ctr">
              <a:spcBef>
                <a:spcPts val="0"/>
              </a:spcBef>
              <a:spcAft>
                <a:spcPts val="0"/>
              </a:spcAft>
              <a:buClr>
                <a:schemeClr val="accent1"/>
              </a:buClr>
              <a:buSzPts val="3500"/>
              <a:buNone/>
              <a:defRPr>
                <a:solidFill>
                  <a:schemeClr val="accent1"/>
                </a:solidFill>
              </a:defRPr>
            </a:lvl3pPr>
            <a:lvl4pPr lvl="3" rtl="0" algn="ctr">
              <a:spcBef>
                <a:spcPts val="0"/>
              </a:spcBef>
              <a:spcAft>
                <a:spcPts val="0"/>
              </a:spcAft>
              <a:buClr>
                <a:schemeClr val="accent1"/>
              </a:buClr>
              <a:buSzPts val="3500"/>
              <a:buNone/>
              <a:defRPr>
                <a:solidFill>
                  <a:schemeClr val="accent1"/>
                </a:solidFill>
              </a:defRPr>
            </a:lvl4pPr>
            <a:lvl5pPr lvl="4" rtl="0" algn="ctr">
              <a:spcBef>
                <a:spcPts val="0"/>
              </a:spcBef>
              <a:spcAft>
                <a:spcPts val="0"/>
              </a:spcAft>
              <a:buClr>
                <a:schemeClr val="accent1"/>
              </a:buClr>
              <a:buSzPts val="3500"/>
              <a:buNone/>
              <a:defRPr>
                <a:solidFill>
                  <a:schemeClr val="accent1"/>
                </a:solidFill>
              </a:defRPr>
            </a:lvl5pPr>
            <a:lvl6pPr lvl="5" rtl="0" algn="ctr">
              <a:spcBef>
                <a:spcPts val="0"/>
              </a:spcBef>
              <a:spcAft>
                <a:spcPts val="0"/>
              </a:spcAft>
              <a:buClr>
                <a:schemeClr val="accent1"/>
              </a:buClr>
              <a:buSzPts val="3500"/>
              <a:buNone/>
              <a:defRPr>
                <a:solidFill>
                  <a:schemeClr val="accent1"/>
                </a:solidFill>
              </a:defRPr>
            </a:lvl6pPr>
            <a:lvl7pPr lvl="6" rtl="0" algn="ctr">
              <a:spcBef>
                <a:spcPts val="0"/>
              </a:spcBef>
              <a:spcAft>
                <a:spcPts val="0"/>
              </a:spcAft>
              <a:buClr>
                <a:schemeClr val="accent1"/>
              </a:buClr>
              <a:buSzPts val="3500"/>
              <a:buNone/>
              <a:defRPr>
                <a:solidFill>
                  <a:schemeClr val="accent1"/>
                </a:solidFill>
              </a:defRPr>
            </a:lvl7pPr>
            <a:lvl8pPr lvl="7" rtl="0" algn="ctr">
              <a:spcBef>
                <a:spcPts val="0"/>
              </a:spcBef>
              <a:spcAft>
                <a:spcPts val="0"/>
              </a:spcAft>
              <a:buClr>
                <a:schemeClr val="accent1"/>
              </a:buClr>
              <a:buSzPts val="3500"/>
              <a:buNone/>
              <a:defRPr>
                <a:solidFill>
                  <a:schemeClr val="accent1"/>
                </a:solidFill>
              </a:defRPr>
            </a:lvl8pPr>
            <a:lvl9pPr lvl="8" rtl="0" algn="ctr">
              <a:spcBef>
                <a:spcPts val="0"/>
              </a:spcBef>
              <a:spcAft>
                <a:spcPts val="0"/>
              </a:spcAft>
              <a:buClr>
                <a:schemeClr val="accent1"/>
              </a:buClr>
              <a:buSzPts val="3500"/>
              <a:buNone/>
              <a:defRPr>
                <a:solidFill>
                  <a:schemeClr val="accent1"/>
                </a:solidFill>
              </a:defRPr>
            </a:lvl9pPr>
          </a:lstStyle>
          <a:p/>
        </p:txBody>
      </p:sp>
      <p:grpSp>
        <p:nvGrpSpPr>
          <p:cNvPr id="270" name="Google Shape;270;p10"/>
          <p:cNvGrpSpPr/>
          <p:nvPr/>
        </p:nvGrpSpPr>
        <p:grpSpPr>
          <a:xfrm flipH="1" rot="-5400000">
            <a:off x="8320018" y="4386475"/>
            <a:ext cx="261114" cy="907153"/>
            <a:chOff x="337386" y="4188663"/>
            <a:chExt cx="261114" cy="907153"/>
          </a:xfrm>
        </p:grpSpPr>
        <p:sp>
          <p:nvSpPr>
            <p:cNvPr id="271" name="Google Shape;271;p10"/>
            <p:cNvSpPr/>
            <p:nvPr/>
          </p:nvSpPr>
          <p:spPr>
            <a:xfrm rot="5400000">
              <a:off x="529199" y="4188663"/>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rot="5400000">
              <a:off x="529199" y="4467931"/>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rot="5400000">
              <a:off x="529199" y="4747244"/>
              <a:ext cx="69300" cy="69300"/>
            </a:xfrm>
            <a:prstGeom prst="ellipse">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rot="5400000">
              <a:off x="337386" y="4467957"/>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rot="5400000">
              <a:off x="337386" y="4747220"/>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rot="5400000">
              <a:off x="337386" y="5026516"/>
              <a:ext cx="69300" cy="69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p:nvPr/>
        </p:nvSpPr>
        <p:spPr>
          <a:xfrm flipH="1">
            <a:off x="8308967" y="358950"/>
            <a:ext cx="360900" cy="360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flipH="1">
            <a:off x="279192" y="4474050"/>
            <a:ext cx="260100" cy="260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0"/>
          <p:cNvGrpSpPr/>
          <p:nvPr/>
        </p:nvGrpSpPr>
        <p:grpSpPr>
          <a:xfrm flipH="1" rot="5400000">
            <a:off x="34183" y="430596"/>
            <a:ext cx="668263" cy="217597"/>
            <a:chOff x="-668239" y="4338844"/>
            <a:chExt cx="298478" cy="97194"/>
          </a:xfrm>
        </p:grpSpPr>
        <p:sp>
          <p:nvSpPr>
            <p:cNvPr id="280" name="Google Shape;280;p1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Cambay"/>
              <a:buChar char="●"/>
              <a:defRPr>
                <a:solidFill>
                  <a:schemeClr val="lt2"/>
                </a:solidFill>
                <a:latin typeface="Cambay"/>
                <a:ea typeface="Cambay"/>
                <a:cs typeface="Cambay"/>
                <a:sym typeface="Cambay"/>
              </a:defRPr>
            </a:lvl1pPr>
            <a:lvl2pPr indent="-317500" lvl="1" marL="9144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2pPr>
            <a:lvl3pPr indent="-317500" lvl="2" marL="13716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3pPr>
            <a:lvl4pPr indent="-317500" lvl="3" marL="18288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4pPr>
            <a:lvl5pPr indent="-317500" lvl="4" marL="22860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5pPr>
            <a:lvl6pPr indent="-317500" lvl="5" marL="27432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6pPr>
            <a:lvl7pPr indent="-317500" lvl="6" marL="32004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7pPr>
            <a:lvl8pPr indent="-317500" lvl="7" marL="3657600">
              <a:lnSpc>
                <a:spcPct val="115000"/>
              </a:lnSpc>
              <a:spcBef>
                <a:spcPts val="1600"/>
              </a:spcBef>
              <a:spcAft>
                <a:spcPts val="0"/>
              </a:spcAft>
              <a:buClr>
                <a:schemeClr val="lt2"/>
              </a:buClr>
              <a:buSzPts val="1400"/>
              <a:buFont typeface="Cambay"/>
              <a:buChar char="○"/>
              <a:defRPr>
                <a:solidFill>
                  <a:schemeClr val="lt2"/>
                </a:solidFill>
                <a:latin typeface="Cambay"/>
                <a:ea typeface="Cambay"/>
                <a:cs typeface="Cambay"/>
                <a:sym typeface="Cambay"/>
              </a:defRPr>
            </a:lvl8pPr>
            <a:lvl9pPr indent="-317500" lvl="8" marL="4114800">
              <a:lnSpc>
                <a:spcPct val="115000"/>
              </a:lnSpc>
              <a:spcBef>
                <a:spcPts val="1600"/>
              </a:spcBef>
              <a:spcAft>
                <a:spcPts val="1600"/>
              </a:spcAft>
              <a:buClr>
                <a:schemeClr val="lt2"/>
              </a:buClr>
              <a:buSzPts val="1400"/>
              <a:buFont typeface="Cambay"/>
              <a:buChar char="■"/>
              <a:defRPr>
                <a:solidFill>
                  <a:schemeClr val="lt2"/>
                </a:solidFill>
                <a:latin typeface="Cambay"/>
                <a:ea typeface="Cambay"/>
                <a:cs typeface="Cambay"/>
                <a:sym typeface="Camb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9.jpg"/><Relationship Id="rId5" Type="http://schemas.openxmlformats.org/officeDocument/2006/relationships/image" Target="../media/image25.jp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hyperlink" Target="https://docs.google.com/document/d/1pVJMAogyz9lr6ESzRBnMBg92nitsOett/edit?usp=sharing&amp;ouid=117282032620104722509&amp;rtpof=true&amp;sd=tru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hyperlink" Target="https://www.ers.usda.gov/data-products/food-price-outlook.aspx" TargetMode="External"/><Relationship Id="rId4" Type="http://schemas.openxmlformats.org/officeDocument/2006/relationships/hyperlink" Target="https://link.gale.com/apps/doc/A710870627/ITBC?u=north1010&amp;sid=ebsco&amp;xid=0df69481" TargetMode="External"/><Relationship Id="rId5" Type="http://schemas.openxmlformats.org/officeDocument/2006/relationships/hyperlink" Target="https://link.gale.com/apps/doc/A710197064/ITBC?u=north1010&amp;sid=ebsco&amp;xid=2041a79c" TargetMode="External"/><Relationship Id="rId6" Type="http://schemas.openxmlformats.org/officeDocument/2006/relationships/hyperlink" Target="https://www.reddit.com/r/EatCheapAndHealthy/comments/tazsyb/how_much_did_everyones_groceries_go_u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27"/>
          <p:cNvPicPr preferRelativeResize="0"/>
          <p:nvPr/>
        </p:nvPicPr>
        <p:blipFill rotWithShape="1">
          <a:blip r:embed="rId3">
            <a:alphaModFix/>
          </a:blip>
          <a:srcRect b="0" l="16249" r="16242" t="0"/>
          <a:stretch/>
        </p:blipFill>
        <p:spPr>
          <a:xfrm>
            <a:off x="55550" y="704625"/>
            <a:ext cx="4085749" cy="3631453"/>
          </a:xfrm>
          <a:prstGeom prst="rect">
            <a:avLst/>
          </a:prstGeom>
          <a:noFill/>
          <a:ln>
            <a:noFill/>
          </a:ln>
        </p:spPr>
      </p:pic>
      <p:sp>
        <p:nvSpPr>
          <p:cNvPr id="820" name="Google Shape;820;p27"/>
          <p:cNvSpPr txBox="1"/>
          <p:nvPr>
            <p:ph type="ctrTitle"/>
          </p:nvPr>
        </p:nvSpPr>
        <p:spPr>
          <a:xfrm>
            <a:off x="4293700" y="1091525"/>
            <a:ext cx="4653600" cy="1075500"/>
          </a:xfrm>
          <a:prstGeom prst="rect">
            <a:avLst/>
          </a:prstGeom>
        </p:spPr>
        <p:txBody>
          <a:bodyPr anchorCtr="0" anchor="ctr" bIns="91425" lIns="91425" spcFirstLastPara="1" rIns="91425" wrap="square" tIns="91425">
            <a:noAutofit/>
          </a:bodyPr>
          <a:lstStyle/>
          <a:p>
            <a:pPr indent="0" lvl="0" marL="0" rtl="0" algn="ctr">
              <a:lnSpc>
                <a:spcPct val="60000"/>
              </a:lnSpc>
              <a:spcBef>
                <a:spcPts val="0"/>
              </a:spcBef>
              <a:spcAft>
                <a:spcPts val="0"/>
              </a:spcAft>
              <a:buNone/>
            </a:pPr>
            <a:r>
              <a:rPr lang="en" sz="3300"/>
              <a:t>Marketing </a:t>
            </a:r>
            <a:r>
              <a:rPr lang="en" sz="3300"/>
              <a:t>Research:</a:t>
            </a:r>
            <a:r>
              <a:rPr lang="en" sz="8200">
                <a:solidFill>
                  <a:schemeClr val="dk1"/>
                </a:solidFill>
              </a:rPr>
              <a:t> </a:t>
            </a:r>
            <a:endParaRPr sz="3000">
              <a:solidFill>
                <a:schemeClr val="accent1"/>
              </a:solidFill>
            </a:endParaRPr>
          </a:p>
        </p:txBody>
      </p:sp>
      <p:sp>
        <p:nvSpPr>
          <p:cNvPr id="821" name="Google Shape;821;p27"/>
          <p:cNvSpPr txBox="1"/>
          <p:nvPr>
            <p:ph idx="1" type="subTitle"/>
          </p:nvPr>
        </p:nvSpPr>
        <p:spPr>
          <a:xfrm>
            <a:off x="3951400" y="1905350"/>
            <a:ext cx="5338200" cy="1908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500">
                <a:solidFill>
                  <a:srgbClr val="434343"/>
                </a:solidFill>
                <a:highlight>
                  <a:schemeClr val="accent1"/>
                </a:highlight>
                <a:latin typeface="Poppins"/>
                <a:ea typeface="Poppins"/>
                <a:cs typeface="Poppins"/>
                <a:sym typeface="Poppins"/>
              </a:rPr>
              <a:t>How </a:t>
            </a:r>
            <a:r>
              <a:rPr b="1" lang="en" sz="3500">
                <a:solidFill>
                  <a:srgbClr val="434343"/>
                </a:solidFill>
                <a:highlight>
                  <a:schemeClr val="accent1"/>
                </a:highlight>
                <a:latin typeface="Poppins"/>
                <a:ea typeface="Poppins"/>
                <a:cs typeface="Poppins"/>
                <a:sym typeface="Poppins"/>
              </a:rPr>
              <a:t>Grocery Prices Effect  Generations</a:t>
            </a:r>
            <a:endParaRPr sz="3500">
              <a:solidFill>
                <a:srgbClr val="434343"/>
              </a:solidFill>
              <a:highlight>
                <a:schemeClr val="accent1"/>
              </a:highlight>
            </a:endParaRPr>
          </a:p>
        </p:txBody>
      </p:sp>
      <p:grpSp>
        <p:nvGrpSpPr>
          <p:cNvPr id="822" name="Google Shape;822;p27"/>
          <p:cNvGrpSpPr/>
          <p:nvPr/>
        </p:nvGrpSpPr>
        <p:grpSpPr>
          <a:xfrm>
            <a:off x="-7" y="630688"/>
            <a:ext cx="4184309" cy="3973407"/>
            <a:chOff x="238125" y="1235375"/>
            <a:chExt cx="3265675" cy="3101075"/>
          </a:xfrm>
        </p:grpSpPr>
        <p:sp>
          <p:nvSpPr>
            <p:cNvPr id="823" name="Google Shape;823;p27"/>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27"/>
          <p:cNvSpPr txBox="1"/>
          <p:nvPr>
            <p:ph idx="4294967295" type="subTitle"/>
          </p:nvPr>
        </p:nvSpPr>
        <p:spPr>
          <a:xfrm>
            <a:off x="4195900" y="3721875"/>
            <a:ext cx="4849200" cy="451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a:t>Kristina Burgess, John Dames, Manda Egbert, Elijah Weis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36"/>
          <p:cNvSpPr/>
          <p:nvPr/>
        </p:nvSpPr>
        <p:spPr>
          <a:xfrm>
            <a:off x="8430900" y="4401750"/>
            <a:ext cx="404700" cy="4047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8430898" y="43350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 name="Google Shape;1019;p36"/>
          <p:cNvGrpSpPr/>
          <p:nvPr/>
        </p:nvGrpSpPr>
        <p:grpSpPr>
          <a:xfrm>
            <a:off x="3903746" y="361071"/>
            <a:ext cx="668263" cy="356672"/>
            <a:chOff x="6613421" y="4558496"/>
            <a:chExt cx="668263" cy="356672"/>
          </a:xfrm>
        </p:grpSpPr>
        <p:grpSp>
          <p:nvGrpSpPr>
            <p:cNvPr id="1020" name="Google Shape;1020;p36"/>
            <p:cNvGrpSpPr/>
            <p:nvPr/>
          </p:nvGrpSpPr>
          <p:grpSpPr>
            <a:xfrm>
              <a:off x="6613421" y="4697571"/>
              <a:ext cx="668263" cy="217597"/>
              <a:chOff x="-668239" y="4338844"/>
              <a:chExt cx="298478" cy="97194"/>
            </a:xfrm>
          </p:grpSpPr>
          <p:sp>
            <p:nvSpPr>
              <p:cNvPr id="1021" name="Google Shape;1021;p3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36"/>
            <p:cNvGrpSpPr/>
            <p:nvPr/>
          </p:nvGrpSpPr>
          <p:grpSpPr>
            <a:xfrm>
              <a:off x="6613421" y="4558496"/>
              <a:ext cx="668263" cy="217597"/>
              <a:chOff x="-668239" y="4338844"/>
              <a:chExt cx="298478" cy="97194"/>
            </a:xfrm>
          </p:grpSpPr>
          <p:sp>
            <p:nvSpPr>
              <p:cNvPr id="1032" name="Google Shape;1032;p36"/>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2" name="Google Shape;1042;p36"/>
          <p:cNvSpPr txBox="1"/>
          <p:nvPr>
            <p:ph type="title"/>
          </p:nvPr>
        </p:nvSpPr>
        <p:spPr>
          <a:xfrm>
            <a:off x="4517400" y="817600"/>
            <a:ext cx="36849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Motivation </a:t>
            </a:r>
            <a:endParaRPr/>
          </a:p>
        </p:txBody>
      </p:sp>
      <p:sp>
        <p:nvSpPr>
          <p:cNvPr id="1043" name="Google Shape;1043;p36"/>
          <p:cNvSpPr txBox="1"/>
          <p:nvPr>
            <p:ph idx="1" type="body"/>
          </p:nvPr>
        </p:nvSpPr>
        <p:spPr>
          <a:xfrm>
            <a:off x="4974600" y="2290375"/>
            <a:ext cx="3945000" cy="1695300"/>
          </a:xfrm>
          <a:prstGeom prst="rect">
            <a:avLst/>
          </a:prstGeom>
        </p:spPr>
        <p:txBody>
          <a:bodyPr anchorCtr="0" anchor="ctr" bIns="91425" lIns="91425" spcFirstLastPara="1" rIns="91425" wrap="square" tIns="91425">
            <a:noAutofit/>
          </a:bodyPr>
          <a:lstStyle/>
          <a:p>
            <a:pPr indent="-342900" lvl="0" marL="457200" rtl="0" algn="l">
              <a:spcBef>
                <a:spcPts val="1000"/>
              </a:spcBef>
              <a:spcAft>
                <a:spcPts val="0"/>
              </a:spcAft>
              <a:buSzPts val="1800"/>
              <a:buChar char="●"/>
            </a:pPr>
            <a:r>
              <a:rPr lang="en" sz="1800"/>
              <a:t>Motivation came from the </a:t>
            </a:r>
            <a:r>
              <a:rPr b="1" lang="en" sz="1800"/>
              <a:t>opportunity to learn</a:t>
            </a:r>
            <a:r>
              <a:rPr lang="en" sz="1800"/>
              <a:t> and gain </a:t>
            </a:r>
            <a:r>
              <a:rPr b="1" lang="en" sz="1800"/>
              <a:t>experience </a:t>
            </a:r>
            <a:r>
              <a:rPr lang="en" sz="1800"/>
              <a:t>in an area we had not explored yet                      </a:t>
            </a:r>
            <a:r>
              <a:rPr lang="en" sz="1800">
                <a:solidFill>
                  <a:schemeClr val="lt1"/>
                </a:solidFill>
              </a:rPr>
              <a:t>a    </a:t>
            </a:r>
            <a:endParaRPr sz="1800">
              <a:solidFill>
                <a:schemeClr val="lt1"/>
              </a:solidFill>
            </a:endParaRPr>
          </a:p>
          <a:p>
            <a:pPr indent="-342900" lvl="0" marL="457200" rtl="0" algn="l">
              <a:spcBef>
                <a:spcPts val="1600"/>
              </a:spcBef>
              <a:spcAft>
                <a:spcPts val="0"/>
              </a:spcAft>
              <a:buSzPts val="1800"/>
              <a:buChar char="●"/>
            </a:pPr>
            <a:r>
              <a:rPr lang="en" sz="1800"/>
              <a:t>Most of us will be graduating very soon and this research project brings us a lot closer to what some of our </a:t>
            </a:r>
            <a:r>
              <a:rPr b="1" lang="en" sz="1800"/>
              <a:t>real world</a:t>
            </a:r>
            <a:r>
              <a:rPr lang="en" sz="1800"/>
              <a:t> experiences might look like</a:t>
            </a:r>
            <a:endParaRPr sz="1800"/>
          </a:p>
          <a:p>
            <a:pPr indent="0" lvl="0" marL="0" rtl="0" algn="r">
              <a:spcBef>
                <a:spcPts val="1600"/>
              </a:spcBef>
              <a:spcAft>
                <a:spcPts val="1600"/>
              </a:spcAft>
              <a:buClr>
                <a:srgbClr val="273D40"/>
              </a:buClr>
              <a:buSzPts val="600"/>
              <a:buFont typeface="Arial"/>
              <a:buNone/>
            </a:pPr>
            <a:r>
              <a:t/>
            </a:r>
            <a:endParaRPr sz="1800"/>
          </a:p>
        </p:txBody>
      </p:sp>
      <p:sp>
        <p:nvSpPr>
          <p:cNvPr id="1044" name="Google Shape;1044;p36"/>
          <p:cNvSpPr txBox="1"/>
          <p:nvPr>
            <p:ph type="title"/>
          </p:nvPr>
        </p:nvSpPr>
        <p:spPr>
          <a:xfrm>
            <a:off x="713100" y="817600"/>
            <a:ext cx="368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Importance</a:t>
            </a:r>
            <a:endParaRPr/>
          </a:p>
        </p:txBody>
      </p:sp>
      <p:sp>
        <p:nvSpPr>
          <p:cNvPr id="1045" name="Google Shape;1045;p36"/>
          <p:cNvSpPr txBox="1"/>
          <p:nvPr>
            <p:ph idx="1" type="body"/>
          </p:nvPr>
        </p:nvSpPr>
        <p:spPr>
          <a:xfrm>
            <a:off x="713100" y="1645100"/>
            <a:ext cx="3684900" cy="21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t/>
            </a:r>
            <a:endParaRPr sz="1800"/>
          </a:p>
          <a:p>
            <a:pPr indent="-241300" lvl="0" marL="241300" rtl="0" algn="l">
              <a:spcBef>
                <a:spcPts val="1600"/>
              </a:spcBef>
              <a:spcAft>
                <a:spcPts val="0"/>
              </a:spcAft>
              <a:buSzPts val="1800"/>
              <a:buChar char="●"/>
            </a:pPr>
            <a:r>
              <a:rPr lang="en" sz="1800"/>
              <a:t>We all had a relative understanding of the problems being faced due to rising grocery prices </a:t>
            </a:r>
            <a:endParaRPr sz="1800"/>
          </a:p>
          <a:p>
            <a:pPr indent="-241300" lvl="0" marL="241300" rtl="0" algn="l">
              <a:spcBef>
                <a:spcPts val="1600"/>
              </a:spcBef>
              <a:spcAft>
                <a:spcPts val="0"/>
              </a:spcAft>
              <a:buSzPts val="1800"/>
              <a:buChar char="●"/>
            </a:pPr>
            <a:r>
              <a:rPr lang="en" sz="1800"/>
              <a:t>We also understood that this question could directly </a:t>
            </a:r>
            <a:r>
              <a:rPr b="1" lang="en" sz="1800"/>
              <a:t>affect ourselves, </a:t>
            </a:r>
            <a:r>
              <a:rPr b="1" lang="en" sz="1800"/>
              <a:t>friends, or family</a:t>
            </a:r>
            <a:endParaRPr b="1" sz="1800"/>
          </a:p>
          <a:p>
            <a:pPr indent="0" lvl="0" marL="0" rtl="0" algn="l">
              <a:spcBef>
                <a:spcPts val="1600"/>
              </a:spcBef>
              <a:spcAft>
                <a:spcPts val="1600"/>
              </a:spcAft>
              <a:buClr>
                <a:srgbClr val="273D40"/>
              </a:buClr>
              <a:buSzPts val="600"/>
              <a:buFont typeface="Arial"/>
              <a:buNone/>
            </a:pPr>
            <a:r>
              <a:t/>
            </a:r>
            <a:endParaRPr sz="1800"/>
          </a:p>
        </p:txBody>
      </p:sp>
      <p:sp>
        <p:nvSpPr>
          <p:cNvPr id="1046" name="Google Shape;1046;p36"/>
          <p:cNvSpPr/>
          <p:nvPr/>
        </p:nvSpPr>
        <p:spPr>
          <a:xfrm>
            <a:off x="2978875" y="4380072"/>
            <a:ext cx="670800" cy="670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4655813" y="4353372"/>
            <a:ext cx="670800" cy="670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3817350" y="4353362"/>
            <a:ext cx="670800" cy="6708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5494300" y="4353362"/>
            <a:ext cx="670800" cy="6708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36"/>
          <p:cNvGrpSpPr/>
          <p:nvPr/>
        </p:nvGrpSpPr>
        <p:grpSpPr>
          <a:xfrm>
            <a:off x="4031200" y="4512313"/>
            <a:ext cx="243125" cy="373450"/>
            <a:chOff x="2204375" y="2259475"/>
            <a:chExt cx="243125" cy="373450"/>
          </a:xfrm>
        </p:grpSpPr>
        <p:sp>
          <p:nvSpPr>
            <p:cNvPr id="1051" name="Google Shape;1051;p36"/>
            <p:cNvSpPr/>
            <p:nvPr/>
          </p:nvSpPr>
          <p:spPr>
            <a:xfrm>
              <a:off x="2204375" y="2259475"/>
              <a:ext cx="186475" cy="138825"/>
            </a:xfrm>
            <a:custGeom>
              <a:rect b="b" l="l" r="r" t="t"/>
              <a:pathLst>
                <a:path extrusionOk="0" h="5553" w="7459">
                  <a:moveTo>
                    <a:pt x="5386" y="1"/>
                  </a:moveTo>
                  <a:cubicBezTo>
                    <a:pt x="4799" y="1"/>
                    <a:pt x="4218" y="102"/>
                    <a:pt x="3712" y="592"/>
                  </a:cubicBezTo>
                  <a:cubicBezTo>
                    <a:pt x="3291" y="157"/>
                    <a:pt x="2870" y="9"/>
                    <a:pt x="2388" y="9"/>
                  </a:cubicBezTo>
                  <a:cubicBezTo>
                    <a:pt x="2257" y="9"/>
                    <a:pt x="2122" y="20"/>
                    <a:pt x="1981" y="39"/>
                  </a:cubicBezTo>
                  <a:cubicBezTo>
                    <a:pt x="1553" y="538"/>
                    <a:pt x="1339" y="1038"/>
                    <a:pt x="1499" y="1787"/>
                  </a:cubicBezTo>
                  <a:cubicBezTo>
                    <a:pt x="785" y="1948"/>
                    <a:pt x="357" y="2430"/>
                    <a:pt x="0" y="3001"/>
                  </a:cubicBezTo>
                  <a:cubicBezTo>
                    <a:pt x="714" y="3911"/>
                    <a:pt x="1428" y="4499"/>
                    <a:pt x="2623" y="4499"/>
                  </a:cubicBezTo>
                  <a:cubicBezTo>
                    <a:pt x="3230" y="4499"/>
                    <a:pt x="3872" y="4303"/>
                    <a:pt x="4265" y="4071"/>
                  </a:cubicBezTo>
                  <a:cubicBezTo>
                    <a:pt x="4408" y="4125"/>
                    <a:pt x="4586" y="4178"/>
                    <a:pt x="4818" y="4214"/>
                  </a:cubicBezTo>
                  <a:cubicBezTo>
                    <a:pt x="4657" y="4535"/>
                    <a:pt x="4586" y="4838"/>
                    <a:pt x="4568" y="5106"/>
                  </a:cubicBezTo>
                  <a:cubicBezTo>
                    <a:pt x="4982" y="5400"/>
                    <a:pt x="5002" y="5552"/>
                    <a:pt x="5028" y="5552"/>
                  </a:cubicBezTo>
                  <a:cubicBezTo>
                    <a:pt x="5051" y="5552"/>
                    <a:pt x="5079" y="5418"/>
                    <a:pt x="5442" y="5142"/>
                  </a:cubicBezTo>
                  <a:cubicBezTo>
                    <a:pt x="5567" y="4142"/>
                    <a:pt x="6495" y="3607"/>
                    <a:pt x="7459" y="3322"/>
                  </a:cubicBezTo>
                  <a:lnTo>
                    <a:pt x="7209" y="2483"/>
                  </a:lnTo>
                  <a:cubicBezTo>
                    <a:pt x="5764" y="2911"/>
                    <a:pt x="5835" y="3340"/>
                    <a:pt x="5121" y="3357"/>
                  </a:cubicBezTo>
                  <a:cubicBezTo>
                    <a:pt x="6013" y="2323"/>
                    <a:pt x="5996" y="1270"/>
                    <a:pt x="5549" y="3"/>
                  </a:cubicBezTo>
                  <a:cubicBezTo>
                    <a:pt x="5495" y="1"/>
                    <a:pt x="5440" y="1"/>
                    <a:pt x="538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2341325" y="2399325"/>
              <a:ext cx="62900" cy="47150"/>
            </a:xfrm>
            <a:custGeom>
              <a:rect b="b" l="l" r="r" t="t"/>
              <a:pathLst>
                <a:path extrusionOk="0" h="1886" w="2516">
                  <a:moveTo>
                    <a:pt x="1253" y="0"/>
                  </a:moveTo>
                  <a:cubicBezTo>
                    <a:pt x="675" y="0"/>
                    <a:pt x="98" y="362"/>
                    <a:pt x="0" y="1082"/>
                  </a:cubicBezTo>
                  <a:cubicBezTo>
                    <a:pt x="500" y="1207"/>
                    <a:pt x="946" y="1492"/>
                    <a:pt x="1267" y="1885"/>
                  </a:cubicBezTo>
                  <a:cubicBezTo>
                    <a:pt x="1570" y="1492"/>
                    <a:pt x="2016" y="1207"/>
                    <a:pt x="2516" y="1100"/>
                  </a:cubicBezTo>
                  <a:cubicBezTo>
                    <a:pt x="2417" y="366"/>
                    <a:pt x="1834" y="0"/>
                    <a:pt x="125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2256125" y="2399325"/>
              <a:ext cx="62900" cy="47150"/>
            </a:xfrm>
            <a:custGeom>
              <a:rect b="b" l="l" r="r" t="t"/>
              <a:pathLst>
                <a:path extrusionOk="0" h="1886" w="2516">
                  <a:moveTo>
                    <a:pt x="1257" y="0"/>
                  </a:moveTo>
                  <a:cubicBezTo>
                    <a:pt x="673" y="0"/>
                    <a:pt x="90" y="366"/>
                    <a:pt x="0" y="1100"/>
                  </a:cubicBezTo>
                  <a:cubicBezTo>
                    <a:pt x="500" y="1207"/>
                    <a:pt x="946" y="1492"/>
                    <a:pt x="1249" y="1885"/>
                  </a:cubicBezTo>
                  <a:cubicBezTo>
                    <a:pt x="1552" y="1492"/>
                    <a:pt x="1999" y="1207"/>
                    <a:pt x="2516" y="1082"/>
                  </a:cubicBezTo>
                  <a:cubicBezTo>
                    <a:pt x="2418" y="362"/>
                    <a:pt x="1837" y="0"/>
                    <a:pt x="125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2292700" y="2447325"/>
              <a:ext cx="74950" cy="62925"/>
            </a:xfrm>
            <a:custGeom>
              <a:rect b="b" l="l" r="r" t="t"/>
              <a:pathLst>
                <a:path extrusionOk="0" h="2517" w="2998">
                  <a:moveTo>
                    <a:pt x="1499" y="1"/>
                  </a:moveTo>
                  <a:cubicBezTo>
                    <a:pt x="589" y="1"/>
                    <a:pt x="0" y="911"/>
                    <a:pt x="304" y="1731"/>
                  </a:cubicBezTo>
                  <a:cubicBezTo>
                    <a:pt x="785" y="1839"/>
                    <a:pt x="1196" y="2124"/>
                    <a:pt x="1499" y="2517"/>
                  </a:cubicBezTo>
                  <a:cubicBezTo>
                    <a:pt x="1785" y="2124"/>
                    <a:pt x="2213" y="1839"/>
                    <a:pt x="2677" y="1731"/>
                  </a:cubicBezTo>
                  <a:cubicBezTo>
                    <a:pt x="2998" y="893"/>
                    <a:pt x="2391" y="1"/>
                    <a:pt x="14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2212850" y="2447325"/>
              <a:ext cx="69600" cy="63375"/>
            </a:xfrm>
            <a:custGeom>
              <a:rect b="b" l="l" r="r" t="t"/>
              <a:pathLst>
                <a:path extrusionOk="0" h="2535" w="2784">
                  <a:moveTo>
                    <a:pt x="1253" y="0"/>
                  </a:moveTo>
                  <a:cubicBezTo>
                    <a:pt x="571" y="0"/>
                    <a:pt x="0" y="565"/>
                    <a:pt x="0" y="1268"/>
                  </a:cubicBezTo>
                  <a:cubicBezTo>
                    <a:pt x="0" y="1981"/>
                    <a:pt x="607" y="2534"/>
                    <a:pt x="1249" y="2534"/>
                  </a:cubicBezTo>
                  <a:cubicBezTo>
                    <a:pt x="1553" y="2142"/>
                    <a:pt x="1981" y="1856"/>
                    <a:pt x="2463" y="1731"/>
                  </a:cubicBezTo>
                  <a:cubicBezTo>
                    <a:pt x="2784" y="893"/>
                    <a:pt x="2159" y="1"/>
                    <a:pt x="1285" y="1"/>
                  </a:cubicBezTo>
                  <a:cubicBezTo>
                    <a:pt x="1274" y="0"/>
                    <a:pt x="1264" y="0"/>
                    <a:pt x="1253"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2378350" y="2447325"/>
              <a:ext cx="69150" cy="63375"/>
            </a:xfrm>
            <a:custGeom>
              <a:rect b="b" l="l" r="r" t="t"/>
              <a:pathLst>
                <a:path extrusionOk="0" h="2535" w="2766">
                  <a:moveTo>
                    <a:pt x="1499" y="1"/>
                  </a:moveTo>
                  <a:cubicBezTo>
                    <a:pt x="553" y="19"/>
                    <a:pt x="0" y="911"/>
                    <a:pt x="303" y="1731"/>
                  </a:cubicBezTo>
                  <a:cubicBezTo>
                    <a:pt x="785" y="1856"/>
                    <a:pt x="1213" y="2142"/>
                    <a:pt x="1517" y="2534"/>
                  </a:cubicBezTo>
                  <a:cubicBezTo>
                    <a:pt x="2195" y="2534"/>
                    <a:pt x="2766" y="1963"/>
                    <a:pt x="2766" y="1268"/>
                  </a:cubicBezTo>
                  <a:cubicBezTo>
                    <a:pt x="2766" y="572"/>
                    <a:pt x="2195" y="1"/>
                    <a:pt x="14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2248525" y="2510750"/>
              <a:ext cx="74650" cy="63300"/>
            </a:xfrm>
            <a:custGeom>
              <a:rect b="b" l="l" r="r" t="t"/>
              <a:pathLst>
                <a:path extrusionOk="0" h="2532" w="2986">
                  <a:moveTo>
                    <a:pt x="1520" y="0"/>
                  </a:moveTo>
                  <a:cubicBezTo>
                    <a:pt x="1112" y="0"/>
                    <a:pt x="702" y="193"/>
                    <a:pt x="447" y="640"/>
                  </a:cubicBezTo>
                  <a:cubicBezTo>
                    <a:pt x="1" y="1425"/>
                    <a:pt x="500" y="2442"/>
                    <a:pt x="1410" y="2531"/>
                  </a:cubicBezTo>
                  <a:cubicBezTo>
                    <a:pt x="1714" y="2031"/>
                    <a:pt x="2213" y="1657"/>
                    <a:pt x="2802" y="1532"/>
                  </a:cubicBezTo>
                  <a:cubicBezTo>
                    <a:pt x="2986" y="626"/>
                    <a:pt x="2255" y="0"/>
                    <a:pt x="152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2337625" y="2510800"/>
              <a:ext cx="76425" cy="63250"/>
            </a:xfrm>
            <a:custGeom>
              <a:rect b="b" l="l" r="r" t="t"/>
              <a:pathLst>
                <a:path extrusionOk="0" h="2530" w="3057">
                  <a:moveTo>
                    <a:pt x="1395" y="0"/>
                  </a:moveTo>
                  <a:cubicBezTo>
                    <a:pt x="620" y="0"/>
                    <a:pt x="0" y="734"/>
                    <a:pt x="166" y="1530"/>
                  </a:cubicBezTo>
                  <a:cubicBezTo>
                    <a:pt x="755" y="1655"/>
                    <a:pt x="1254" y="2029"/>
                    <a:pt x="1540" y="2529"/>
                  </a:cubicBezTo>
                  <a:cubicBezTo>
                    <a:pt x="3039" y="2368"/>
                    <a:pt x="3056" y="209"/>
                    <a:pt x="1575" y="13"/>
                  </a:cubicBezTo>
                  <a:cubicBezTo>
                    <a:pt x="1515" y="4"/>
                    <a:pt x="1455" y="0"/>
                    <a:pt x="139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2287775" y="2569550"/>
              <a:ext cx="84800" cy="63375"/>
            </a:xfrm>
            <a:custGeom>
              <a:rect b="b" l="l" r="r" t="t"/>
              <a:pathLst>
                <a:path extrusionOk="0" h="2535" w="3392">
                  <a:moveTo>
                    <a:pt x="1696" y="1"/>
                  </a:moveTo>
                  <a:cubicBezTo>
                    <a:pt x="1" y="1"/>
                    <a:pt x="37" y="2534"/>
                    <a:pt x="1696" y="2534"/>
                  </a:cubicBezTo>
                  <a:cubicBezTo>
                    <a:pt x="3355" y="2534"/>
                    <a:pt x="3391" y="1"/>
                    <a:pt x="1696"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36"/>
          <p:cNvGrpSpPr/>
          <p:nvPr/>
        </p:nvGrpSpPr>
        <p:grpSpPr>
          <a:xfrm>
            <a:off x="4804075" y="4589475"/>
            <a:ext cx="374275" cy="198525"/>
            <a:chOff x="1639200" y="2319750"/>
            <a:chExt cx="374275" cy="198525"/>
          </a:xfrm>
        </p:grpSpPr>
        <p:sp>
          <p:nvSpPr>
            <p:cNvPr id="1061" name="Google Shape;1061;p36"/>
            <p:cNvSpPr/>
            <p:nvPr/>
          </p:nvSpPr>
          <p:spPr>
            <a:xfrm>
              <a:off x="1707000" y="2319750"/>
              <a:ext cx="239575" cy="132075"/>
            </a:xfrm>
            <a:custGeom>
              <a:rect b="b" l="l" r="r" t="t"/>
              <a:pathLst>
                <a:path extrusionOk="0" h="5283" w="9583">
                  <a:moveTo>
                    <a:pt x="2124" y="911"/>
                  </a:moveTo>
                  <a:lnTo>
                    <a:pt x="2481" y="1714"/>
                  </a:lnTo>
                  <a:lnTo>
                    <a:pt x="1268" y="2249"/>
                  </a:lnTo>
                  <a:lnTo>
                    <a:pt x="911" y="1446"/>
                  </a:lnTo>
                  <a:lnTo>
                    <a:pt x="2124" y="911"/>
                  </a:lnTo>
                  <a:close/>
                  <a:moveTo>
                    <a:pt x="7423" y="911"/>
                  </a:moveTo>
                  <a:lnTo>
                    <a:pt x="8637" y="1446"/>
                  </a:lnTo>
                  <a:lnTo>
                    <a:pt x="8280" y="2249"/>
                  </a:lnTo>
                  <a:lnTo>
                    <a:pt x="7067" y="1714"/>
                  </a:lnTo>
                  <a:lnTo>
                    <a:pt x="7423" y="911"/>
                  </a:lnTo>
                  <a:close/>
                  <a:moveTo>
                    <a:pt x="2945" y="2231"/>
                  </a:moveTo>
                  <a:lnTo>
                    <a:pt x="3676" y="2695"/>
                  </a:lnTo>
                  <a:lnTo>
                    <a:pt x="2945" y="3819"/>
                  </a:lnTo>
                  <a:lnTo>
                    <a:pt x="2213" y="3337"/>
                  </a:lnTo>
                  <a:lnTo>
                    <a:pt x="2945" y="2231"/>
                  </a:lnTo>
                  <a:close/>
                  <a:moveTo>
                    <a:pt x="6603" y="2231"/>
                  </a:moveTo>
                  <a:lnTo>
                    <a:pt x="7334" y="3337"/>
                  </a:lnTo>
                  <a:lnTo>
                    <a:pt x="6603" y="3819"/>
                  </a:lnTo>
                  <a:lnTo>
                    <a:pt x="5871" y="2695"/>
                  </a:lnTo>
                  <a:lnTo>
                    <a:pt x="6603" y="2231"/>
                  </a:lnTo>
                  <a:close/>
                  <a:moveTo>
                    <a:pt x="5211" y="2873"/>
                  </a:moveTo>
                  <a:lnTo>
                    <a:pt x="5211" y="4212"/>
                  </a:lnTo>
                  <a:lnTo>
                    <a:pt x="4337" y="4212"/>
                  </a:lnTo>
                  <a:lnTo>
                    <a:pt x="4337" y="2873"/>
                  </a:lnTo>
                  <a:close/>
                  <a:moveTo>
                    <a:pt x="1" y="1"/>
                  </a:moveTo>
                  <a:lnTo>
                    <a:pt x="1" y="500"/>
                  </a:lnTo>
                  <a:cubicBezTo>
                    <a:pt x="1" y="3141"/>
                    <a:pt x="2142" y="5282"/>
                    <a:pt x="4783" y="5282"/>
                  </a:cubicBezTo>
                  <a:cubicBezTo>
                    <a:pt x="7459" y="5282"/>
                    <a:pt x="9582" y="3052"/>
                    <a:pt x="9547" y="500"/>
                  </a:cubicBezTo>
                  <a:lnTo>
                    <a:pt x="9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1639200" y="2319750"/>
              <a:ext cx="374275" cy="198525"/>
            </a:xfrm>
            <a:custGeom>
              <a:rect b="b" l="l" r="r" t="t"/>
              <a:pathLst>
                <a:path extrusionOk="0" h="7941" w="14971">
                  <a:moveTo>
                    <a:pt x="19" y="1"/>
                  </a:moveTo>
                  <a:cubicBezTo>
                    <a:pt x="1" y="5068"/>
                    <a:pt x="3694" y="7941"/>
                    <a:pt x="7495" y="7941"/>
                  </a:cubicBezTo>
                  <a:cubicBezTo>
                    <a:pt x="11259" y="7941"/>
                    <a:pt x="14971" y="5104"/>
                    <a:pt x="14971" y="1"/>
                  </a:cubicBezTo>
                  <a:lnTo>
                    <a:pt x="13133" y="1"/>
                  </a:lnTo>
                  <a:lnTo>
                    <a:pt x="13133" y="500"/>
                  </a:lnTo>
                  <a:cubicBezTo>
                    <a:pt x="13133" y="3623"/>
                    <a:pt x="10599" y="6156"/>
                    <a:pt x="7495" y="6156"/>
                  </a:cubicBezTo>
                  <a:cubicBezTo>
                    <a:pt x="4372" y="6156"/>
                    <a:pt x="1839" y="3623"/>
                    <a:pt x="1839" y="500"/>
                  </a:cubicBezTo>
                  <a:cubicBezTo>
                    <a:pt x="1839" y="500"/>
                    <a:pt x="1839" y="447"/>
                    <a:pt x="1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36"/>
          <p:cNvSpPr/>
          <p:nvPr/>
        </p:nvSpPr>
        <p:spPr>
          <a:xfrm>
            <a:off x="5636800" y="4537850"/>
            <a:ext cx="385825" cy="322375"/>
          </a:xfrm>
          <a:custGeom>
            <a:rect b="b" l="l" r="r" t="t"/>
            <a:pathLst>
              <a:path extrusionOk="0" h="12895" w="15433">
                <a:moveTo>
                  <a:pt x="11114" y="1"/>
                </a:moveTo>
                <a:lnTo>
                  <a:pt x="10401" y="518"/>
                </a:lnTo>
                <a:cubicBezTo>
                  <a:pt x="10972" y="1268"/>
                  <a:pt x="10704" y="2035"/>
                  <a:pt x="10490" y="2445"/>
                </a:cubicBezTo>
                <a:cubicBezTo>
                  <a:pt x="9931" y="2156"/>
                  <a:pt x="9094" y="1910"/>
                  <a:pt x="8162" y="1910"/>
                </a:cubicBezTo>
                <a:cubicBezTo>
                  <a:pt x="6389" y="1910"/>
                  <a:pt x="4272" y="2803"/>
                  <a:pt x="3067" y="5996"/>
                </a:cubicBezTo>
                <a:cubicBezTo>
                  <a:pt x="2336" y="7959"/>
                  <a:pt x="909" y="8547"/>
                  <a:pt x="587" y="9386"/>
                </a:cubicBezTo>
                <a:cubicBezTo>
                  <a:pt x="0" y="10922"/>
                  <a:pt x="2280" y="12895"/>
                  <a:pt x="5328" y="12895"/>
                </a:cubicBezTo>
                <a:cubicBezTo>
                  <a:pt x="6636" y="12895"/>
                  <a:pt x="8084" y="12532"/>
                  <a:pt x="9509" y="11616"/>
                </a:cubicBezTo>
                <a:cubicBezTo>
                  <a:pt x="13773" y="8869"/>
                  <a:pt x="13220" y="4604"/>
                  <a:pt x="11222" y="2927"/>
                </a:cubicBezTo>
                <a:cubicBezTo>
                  <a:pt x="11293" y="2820"/>
                  <a:pt x="11364" y="2677"/>
                  <a:pt x="11418" y="2499"/>
                </a:cubicBezTo>
                <a:cubicBezTo>
                  <a:pt x="11998" y="3005"/>
                  <a:pt x="12587" y="3243"/>
                  <a:pt x="13159" y="3243"/>
                </a:cubicBezTo>
                <a:cubicBezTo>
                  <a:pt x="13977" y="3243"/>
                  <a:pt x="14760" y="2756"/>
                  <a:pt x="15432" y="1874"/>
                </a:cubicBezTo>
                <a:lnTo>
                  <a:pt x="15218" y="1607"/>
                </a:lnTo>
                <a:cubicBezTo>
                  <a:pt x="14649" y="921"/>
                  <a:pt x="13936" y="528"/>
                  <a:pt x="13183" y="528"/>
                </a:cubicBezTo>
                <a:cubicBezTo>
                  <a:pt x="12662" y="528"/>
                  <a:pt x="12122" y="716"/>
                  <a:pt x="11596" y="1125"/>
                </a:cubicBezTo>
                <a:cubicBezTo>
                  <a:pt x="11525" y="714"/>
                  <a:pt x="11364" y="340"/>
                  <a:pt x="1111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3113538" y="4528563"/>
            <a:ext cx="401475" cy="373800"/>
          </a:xfrm>
          <a:custGeom>
            <a:rect b="b" l="l" r="r" t="t"/>
            <a:pathLst>
              <a:path extrusionOk="0" h="14952" w="16059">
                <a:moveTo>
                  <a:pt x="9065" y="1"/>
                </a:moveTo>
                <a:cubicBezTo>
                  <a:pt x="8435" y="1"/>
                  <a:pt x="7913" y="292"/>
                  <a:pt x="7637" y="1017"/>
                </a:cubicBezTo>
                <a:cubicBezTo>
                  <a:pt x="7423" y="767"/>
                  <a:pt x="7173" y="553"/>
                  <a:pt x="6887" y="392"/>
                </a:cubicBezTo>
                <a:lnTo>
                  <a:pt x="6441" y="1141"/>
                </a:lnTo>
                <a:cubicBezTo>
                  <a:pt x="7226" y="1605"/>
                  <a:pt x="7547" y="2444"/>
                  <a:pt x="7565" y="3336"/>
                </a:cubicBezTo>
                <a:cubicBezTo>
                  <a:pt x="7298" y="3265"/>
                  <a:pt x="7030" y="3175"/>
                  <a:pt x="6745" y="3122"/>
                </a:cubicBezTo>
                <a:cubicBezTo>
                  <a:pt x="6339" y="3046"/>
                  <a:pt x="5957" y="3009"/>
                  <a:pt x="5598" y="3009"/>
                </a:cubicBezTo>
                <a:cubicBezTo>
                  <a:pt x="3783" y="3009"/>
                  <a:pt x="2577" y="3951"/>
                  <a:pt x="1981" y="5442"/>
                </a:cubicBezTo>
                <a:cubicBezTo>
                  <a:pt x="0" y="10384"/>
                  <a:pt x="4746" y="14952"/>
                  <a:pt x="6637" y="14952"/>
                </a:cubicBezTo>
                <a:cubicBezTo>
                  <a:pt x="7244" y="14952"/>
                  <a:pt x="7744" y="14755"/>
                  <a:pt x="8029" y="14613"/>
                </a:cubicBezTo>
                <a:cubicBezTo>
                  <a:pt x="8315" y="14755"/>
                  <a:pt x="8832" y="14952"/>
                  <a:pt x="9439" y="14952"/>
                </a:cubicBezTo>
                <a:cubicBezTo>
                  <a:pt x="11384" y="14952"/>
                  <a:pt x="16058" y="10330"/>
                  <a:pt x="14078" y="5442"/>
                </a:cubicBezTo>
                <a:cubicBezTo>
                  <a:pt x="13496" y="3963"/>
                  <a:pt x="12301" y="3010"/>
                  <a:pt x="10463" y="3010"/>
                </a:cubicBezTo>
                <a:cubicBezTo>
                  <a:pt x="10105" y="3010"/>
                  <a:pt x="9722" y="3046"/>
                  <a:pt x="9314" y="3122"/>
                </a:cubicBezTo>
                <a:cubicBezTo>
                  <a:pt x="9011" y="3193"/>
                  <a:pt x="8725" y="3283"/>
                  <a:pt x="8440" y="3354"/>
                </a:cubicBezTo>
                <a:cubicBezTo>
                  <a:pt x="8429" y="2781"/>
                  <a:pt x="8343" y="2637"/>
                  <a:pt x="8387" y="2637"/>
                </a:cubicBezTo>
                <a:cubicBezTo>
                  <a:pt x="8417" y="2637"/>
                  <a:pt x="8508" y="2704"/>
                  <a:pt x="8725" y="2747"/>
                </a:cubicBezTo>
                <a:cubicBezTo>
                  <a:pt x="8839" y="2771"/>
                  <a:pt x="8952" y="2783"/>
                  <a:pt x="9064" y="2783"/>
                </a:cubicBezTo>
                <a:cubicBezTo>
                  <a:pt x="10107" y="2783"/>
                  <a:pt x="11048" y="1799"/>
                  <a:pt x="11740" y="1106"/>
                </a:cubicBezTo>
                <a:lnTo>
                  <a:pt x="11277" y="820"/>
                </a:lnTo>
                <a:cubicBezTo>
                  <a:pt x="10530" y="332"/>
                  <a:pt x="9737" y="1"/>
                  <a:pt x="9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37"/>
          <p:cNvSpPr txBox="1"/>
          <p:nvPr>
            <p:ph type="title"/>
          </p:nvPr>
        </p:nvSpPr>
        <p:spPr>
          <a:xfrm>
            <a:off x="713100" y="926900"/>
            <a:ext cx="6774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Interest Statement</a:t>
            </a:r>
            <a:endParaRPr/>
          </a:p>
        </p:txBody>
      </p:sp>
      <p:sp>
        <p:nvSpPr>
          <p:cNvPr id="1070" name="Google Shape;1070;p37"/>
          <p:cNvSpPr txBox="1"/>
          <p:nvPr/>
        </p:nvSpPr>
        <p:spPr>
          <a:xfrm>
            <a:off x="591975" y="1631775"/>
            <a:ext cx="7109700" cy="30630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chemeClr val="lt2"/>
              </a:buClr>
              <a:buSzPts val="1800"/>
              <a:buFont typeface="Cambay"/>
              <a:buChar char="●"/>
            </a:pPr>
            <a:r>
              <a:rPr lang="en" sz="1800">
                <a:solidFill>
                  <a:schemeClr val="lt2"/>
                </a:solidFill>
                <a:latin typeface="Cambay"/>
                <a:ea typeface="Cambay"/>
                <a:cs typeface="Cambay"/>
                <a:sym typeface="Cambay"/>
              </a:rPr>
              <a:t>Strengthen and </a:t>
            </a:r>
            <a:r>
              <a:rPr b="1" lang="en" sz="1800">
                <a:solidFill>
                  <a:schemeClr val="lt2"/>
                </a:solidFill>
                <a:latin typeface="Cambay"/>
                <a:ea typeface="Cambay"/>
                <a:cs typeface="Cambay"/>
                <a:sym typeface="Cambay"/>
              </a:rPr>
              <a:t>test our capabilities</a:t>
            </a:r>
            <a:r>
              <a:rPr lang="en" sz="1800">
                <a:solidFill>
                  <a:schemeClr val="lt2"/>
                </a:solidFill>
                <a:latin typeface="Cambay"/>
                <a:ea typeface="Cambay"/>
                <a:cs typeface="Cambay"/>
                <a:sym typeface="Cambay"/>
              </a:rPr>
              <a:t> to transform a research question into valuable insights</a:t>
            </a:r>
            <a:endParaRPr sz="1800">
              <a:solidFill>
                <a:schemeClr val="lt2"/>
              </a:solidFill>
              <a:latin typeface="Cambay"/>
              <a:ea typeface="Cambay"/>
              <a:cs typeface="Cambay"/>
              <a:sym typeface="Cambay"/>
            </a:endParaRPr>
          </a:p>
          <a:p>
            <a:pPr indent="-342900" lvl="0" marL="457200" rtl="0" algn="l">
              <a:spcBef>
                <a:spcPts val="1000"/>
              </a:spcBef>
              <a:spcAft>
                <a:spcPts val="0"/>
              </a:spcAft>
              <a:buClr>
                <a:schemeClr val="lt2"/>
              </a:buClr>
              <a:buSzPts val="1800"/>
              <a:buFont typeface="Cambay"/>
              <a:buChar char="●"/>
            </a:pPr>
            <a:r>
              <a:rPr lang="en" sz="1800">
                <a:solidFill>
                  <a:schemeClr val="lt2"/>
                </a:solidFill>
                <a:latin typeface="Cambay"/>
                <a:ea typeface="Cambay"/>
                <a:cs typeface="Cambay"/>
                <a:sym typeface="Cambay"/>
              </a:rPr>
              <a:t>Gain </a:t>
            </a:r>
            <a:r>
              <a:rPr b="1" lang="en" sz="1800">
                <a:solidFill>
                  <a:schemeClr val="lt2"/>
                </a:solidFill>
                <a:latin typeface="Cambay"/>
                <a:ea typeface="Cambay"/>
                <a:cs typeface="Cambay"/>
                <a:sym typeface="Cambay"/>
              </a:rPr>
              <a:t>confidence in cooperation</a:t>
            </a:r>
            <a:r>
              <a:rPr lang="en" sz="1800">
                <a:solidFill>
                  <a:schemeClr val="lt2"/>
                </a:solidFill>
                <a:latin typeface="Cambay"/>
                <a:ea typeface="Cambay"/>
                <a:cs typeface="Cambay"/>
                <a:sym typeface="Cambay"/>
              </a:rPr>
              <a:t> with peers, </a:t>
            </a:r>
            <a:r>
              <a:rPr b="1" lang="en" sz="1800">
                <a:solidFill>
                  <a:schemeClr val="lt2"/>
                </a:solidFill>
                <a:latin typeface="Cambay"/>
                <a:ea typeface="Cambay"/>
                <a:cs typeface="Cambay"/>
                <a:sym typeface="Cambay"/>
              </a:rPr>
              <a:t>communicate </a:t>
            </a:r>
            <a:r>
              <a:rPr lang="en" sz="1800">
                <a:solidFill>
                  <a:schemeClr val="lt2"/>
                </a:solidFill>
                <a:latin typeface="Cambay"/>
                <a:ea typeface="Cambay"/>
                <a:cs typeface="Cambay"/>
                <a:sym typeface="Cambay"/>
              </a:rPr>
              <a:t>with clients, and effectively </a:t>
            </a:r>
            <a:r>
              <a:rPr b="1" lang="en" sz="1800">
                <a:solidFill>
                  <a:schemeClr val="lt2"/>
                </a:solidFill>
                <a:latin typeface="Cambay"/>
                <a:ea typeface="Cambay"/>
                <a:cs typeface="Cambay"/>
                <a:sym typeface="Cambay"/>
              </a:rPr>
              <a:t>present </a:t>
            </a:r>
            <a:r>
              <a:rPr lang="en" sz="1800">
                <a:solidFill>
                  <a:schemeClr val="lt2"/>
                </a:solidFill>
                <a:latin typeface="Cambay"/>
                <a:ea typeface="Cambay"/>
                <a:cs typeface="Cambay"/>
                <a:sym typeface="Cambay"/>
              </a:rPr>
              <a:t>findings</a:t>
            </a:r>
            <a:endParaRPr sz="1800">
              <a:solidFill>
                <a:schemeClr val="lt2"/>
              </a:solidFill>
              <a:latin typeface="Cambay"/>
              <a:ea typeface="Cambay"/>
              <a:cs typeface="Cambay"/>
              <a:sym typeface="Cambay"/>
            </a:endParaRPr>
          </a:p>
          <a:p>
            <a:pPr indent="-342900" lvl="0" marL="457200" rtl="0" algn="l">
              <a:spcBef>
                <a:spcPts val="1000"/>
              </a:spcBef>
              <a:spcAft>
                <a:spcPts val="0"/>
              </a:spcAft>
              <a:buClr>
                <a:schemeClr val="lt2"/>
              </a:buClr>
              <a:buSzPts val="1800"/>
              <a:buFont typeface="Cambay"/>
              <a:buChar char="●"/>
            </a:pPr>
            <a:r>
              <a:rPr lang="en" sz="1800">
                <a:solidFill>
                  <a:schemeClr val="lt2"/>
                </a:solidFill>
                <a:latin typeface="Cambay"/>
                <a:ea typeface="Cambay"/>
                <a:cs typeface="Cambay"/>
                <a:sym typeface="Cambay"/>
              </a:rPr>
              <a:t>Opportunity to combine our specialties in data, research, creativity, project management, and experience in </a:t>
            </a:r>
            <a:r>
              <a:rPr lang="en" sz="1800">
                <a:solidFill>
                  <a:schemeClr val="lt2"/>
                </a:solidFill>
                <a:latin typeface="Cambay"/>
                <a:ea typeface="Cambay"/>
                <a:cs typeface="Cambay"/>
                <a:sym typeface="Cambay"/>
              </a:rPr>
              <a:t>the retail industry</a:t>
            </a:r>
            <a:endParaRPr sz="1800">
              <a:solidFill>
                <a:schemeClr val="lt2"/>
              </a:solidFill>
              <a:latin typeface="Cambay"/>
              <a:ea typeface="Cambay"/>
              <a:cs typeface="Cambay"/>
              <a:sym typeface="Cambay"/>
            </a:endParaRPr>
          </a:p>
          <a:p>
            <a:pPr indent="-342900" lvl="0" marL="457200" rtl="0" algn="l">
              <a:spcBef>
                <a:spcPts val="1000"/>
              </a:spcBef>
              <a:spcAft>
                <a:spcPts val="0"/>
              </a:spcAft>
              <a:buClr>
                <a:schemeClr val="lt2"/>
              </a:buClr>
              <a:buSzPts val="1800"/>
              <a:buFont typeface="Cambay"/>
              <a:buChar char="●"/>
            </a:pPr>
            <a:r>
              <a:rPr lang="en" sz="1800">
                <a:solidFill>
                  <a:schemeClr val="lt2"/>
                </a:solidFill>
                <a:latin typeface="Cambay"/>
                <a:ea typeface="Cambay"/>
                <a:cs typeface="Cambay"/>
                <a:sym typeface="Cambay"/>
              </a:rPr>
              <a:t>Solidify our strengths and address our weaknesses as we head toward graduation and future careers</a:t>
            </a:r>
            <a:endParaRPr sz="1800">
              <a:solidFill>
                <a:schemeClr val="lt2"/>
              </a:solidFill>
              <a:latin typeface="Cambay"/>
              <a:ea typeface="Cambay"/>
              <a:cs typeface="Cambay"/>
              <a:sym typeface="Camb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38"/>
          <p:cNvPicPr preferRelativeResize="0"/>
          <p:nvPr/>
        </p:nvPicPr>
        <p:blipFill rotWithShape="1">
          <a:blip r:embed="rId3">
            <a:alphaModFix/>
          </a:blip>
          <a:srcRect b="0" l="2827" r="25952" t="0"/>
          <a:stretch/>
        </p:blipFill>
        <p:spPr>
          <a:xfrm>
            <a:off x="378975" y="641850"/>
            <a:ext cx="3704376" cy="3784451"/>
          </a:xfrm>
          <a:prstGeom prst="rect">
            <a:avLst/>
          </a:prstGeom>
          <a:noFill/>
          <a:ln>
            <a:noFill/>
          </a:ln>
        </p:spPr>
      </p:pic>
      <p:sp>
        <p:nvSpPr>
          <p:cNvPr id="1076" name="Google Shape;1076;p38"/>
          <p:cNvSpPr/>
          <p:nvPr/>
        </p:nvSpPr>
        <p:spPr>
          <a:xfrm>
            <a:off x="5947950" y="9188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8"/>
          <p:cNvSpPr txBox="1"/>
          <p:nvPr>
            <p:ph type="title"/>
          </p:nvPr>
        </p:nvSpPr>
        <p:spPr>
          <a:xfrm>
            <a:off x="3994175" y="20835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METHODOLOGY</a:t>
            </a:r>
            <a:endParaRPr sz="4600"/>
          </a:p>
        </p:txBody>
      </p:sp>
      <p:sp>
        <p:nvSpPr>
          <p:cNvPr id="1078" name="Google Shape;1078;p38"/>
          <p:cNvSpPr txBox="1"/>
          <p:nvPr>
            <p:ph idx="2" type="title"/>
          </p:nvPr>
        </p:nvSpPr>
        <p:spPr>
          <a:xfrm>
            <a:off x="5947950" y="1008150"/>
            <a:ext cx="102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079" name="Google Shape;1079;p38"/>
          <p:cNvGrpSpPr/>
          <p:nvPr/>
        </p:nvGrpSpPr>
        <p:grpSpPr>
          <a:xfrm rot="-5400000">
            <a:off x="152393" y="692876"/>
            <a:ext cx="4184309" cy="3973407"/>
            <a:chOff x="238125" y="1235375"/>
            <a:chExt cx="3265675" cy="3101075"/>
          </a:xfrm>
        </p:grpSpPr>
        <p:sp>
          <p:nvSpPr>
            <p:cNvPr id="1080" name="Google Shape;1080;p38"/>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8"/>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8"/>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8"/>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38"/>
          <p:cNvGrpSpPr/>
          <p:nvPr/>
        </p:nvGrpSpPr>
        <p:grpSpPr>
          <a:xfrm>
            <a:off x="378971" y="4425759"/>
            <a:ext cx="668263" cy="356672"/>
            <a:chOff x="6613421" y="4558496"/>
            <a:chExt cx="668263" cy="356672"/>
          </a:xfrm>
        </p:grpSpPr>
        <p:grpSp>
          <p:nvGrpSpPr>
            <p:cNvPr id="1089" name="Google Shape;1089;p38"/>
            <p:cNvGrpSpPr/>
            <p:nvPr/>
          </p:nvGrpSpPr>
          <p:grpSpPr>
            <a:xfrm>
              <a:off x="6613421" y="4697571"/>
              <a:ext cx="668263" cy="217597"/>
              <a:chOff x="-668239" y="4338844"/>
              <a:chExt cx="298478" cy="97194"/>
            </a:xfrm>
          </p:grpSpPr>
          <p:sp>
            <p:nvSpPr>
              <p:cNvPr id="1090" name="Google Shape;1090;p3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38"/>
            <p:cNvGrpSpPr/>
            <p:nvPr/>
          </p:nvGrpSpPr>
          <p:grpSpPr>
            <a:xfrm>
              <a:off x="6613421" y="4558496"/>
              <a:ext cx="668263" cy="217597"/>
              <a:chOff x="-668239" y="4338844"/>
              <a:chExt cx="298478" cy="97194"/>
            </a:xfrm>
          </p:grpSpPr>
          <p:sp>
            <p:nvSpPr>
              <p:cNvPr id="1101" name="Google Shape;1101;p3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1" name="Google Shape;1111;p38"/>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1117" name="Google Shape;1117;p39"/>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Location</a:t>
            </a:r>
            <a:endParaRPr b="1" sz="1400"/>
          </a:p>
          <a:p>
            <a:pPr indent="-317500" lvl="1" marL="914400" rtl="0" algn="l">
              <a:spcBef>
                <a:spcPts val="0"/>
              </a:spcBef>
              <a:spcAft>
                <a:spcPts val="0"/>
              </a:spcAft>
              <a:buSzPts val="1400"/>
              <a:buChar char="-"/>
            </a:pPr>
            <a:r>
              <a:rPr lang="en"/>
              <a:t>Rural Missouri</a:t>
            </a:r>
            <a:endParaRPr/>
          </a:p>
          <a:p>
            <a:pPr indent="-317500" lvl="1" marL="914400" rtl="0" algn="l">
              <a:spcBef>
                <a:spcPts val="0"/>
              </a:spcBef>
              <a:spcAft>
                <a:spcPts val="0"/>
              </a:spcAft>
              <a:buSzPts val="1400"/>
              <a:buChar char="-"/>
            </a:pPr>
            <a:r>
              <a:rPr lang="en"/>
              <a:t>Limited access to diverse local sample </a:t>
            </a:r>
            <a:endParaRPr/>
          </a:p>
          <a:p>
            <a:pPr indent="-317500" lvl="0" marL="457200" rtl="0" algn="l">
              <a:spcBef>
                <a:spcPts val="0"/>
              </a:spcBef>
              <a:spcAft>
                <a:spcPts val="0"/>
              </a:spcAft>
              <a:buSzPts val="1400"/>
              <a:buChar char="-"/>
            </a:pPr>
            <a:r>
              <a:rPr b="1" lang="en" sz="1400"/>
              <a:t>Resources</a:t>
            </a:r>
            <a:endParaRPr b="1" sz="1400"/>
          </a:p>
          <a:p>
            <a:pPr indent="-317500" lvl="1" marL="914400" rtl="0" algn="l">
              <a:spcBef>
                <a:spcPts val="0"/>
              </a:spcBef>
              <a:spcAft>
                <a:spcPts val="0"/>
              </a:spcAft>
              <a:buSzPts val="1400"/>
              <a:buChar char="-"/>
            </a:pPr>
            <a:r>
              <a:rPr lang="en"/>
              <a:t>Smaller Missouri university</a:t>
            </a:r>
            <a:endParaRPr/>
          </a:p>
          <a:p>
            <a:pPr indent="-304800" lvl="1" marL="914400" rtl="0" algn="l">
              <a:spcBef>
                <a:spcPts val="0"/>
              </a:spcBef>
              <a:spcAft>
                <a:spcPts val="0"/>
              </a:spcAft>
              <a:buSzPts val="1200"/>
              <a:buChar char="-"/>
            </a:pPr>
            <a:r>
              <a:rPr lang="en"/>
              <a:t>Limited secondary research within school catalogs</a:t>
            </a:r>
            <a:endParaRPr/>
          </a:p>
          <a:p>
            <a:pPr indent="-317500" lvl="0" marL="457200" rtl="0" algn="l">
              <a:spcBef>
                <a:spcPts val="0"/>
              </a:spcBef>
              <a:spcAft>
                <a:spcPts val="0"/>
              </a:spcAft>
              <a:buSzPts val="1400"/>
              <a:buChar char="-"/>
            </a:pPr>
            <a:r>
              <a:rPr b="1" lang="en" sz="1400"/>
              <a:t>Budget</a:t>
            </a:r>
            <a:endParaRPr b="1" sz="1400"/>
          </a:p>
          <a:p>
            <a:pPr indent="-317500" lvl="1" marL="914400" rtl="0" algn="l">
              <a:spcBef>
                <a:spcPts val="0"/>
              </a:spcBef>
              <a:spcAft>
                <a:spcPts val="0"/>
              </a:spcAft>
              <a:buSzPts val="1400"/>
              <a:buChar char="-"/>
            </a:pPr>
            <a:r>
              <a:rPr lang="en"/>
              <a:t>No excess</a:t>
            </a:r>
            <a:r>
              <a:rPr lang="en"/>
              <a:t> money to spare for this</a:t>
            </a:r>
            <a:endParaRPr/>
          </a:p>
          <a:p>
            <a:pPr indent="-317500" lvl="0" marL="457200" rtl="0" algn="l">
              <a:spcBef>
                <a:spcPts val="0"/>
              </a:spcBef>
              <a:spcAft>
                <a:spcPts val="0"/>
              </a:spcAft>
              <a:buSzPts val="1400"/>
              <a:buChar char="-"/>
            </a:pPr>
            <a:r>
              <a:rPr b="1" lang="en" sz="1400"/>
              <a:t>C</a:t>
            </a:r>
            <a:r>
              <a:rPr b="1" lang="en" sz="1400"/>
              <a:t>yber Attack</a:t>
            </a:r>
            <a:endParaRPr b="1" sz="1400"/>
          </a:p>
          <a:p>
            <a:pPr indent="-317500" lvl="1" marL="914400" rtl="0" algn="l">
              <a:spcBef>
                <a:spcPts val="0"/>
              </a:spcBef>
              <a:spcAft>
                <a:spcPts val="0"/>
              </a:spcAft>
              <a:buSzPts val="1400"/>
              <a:buChar char="-"/>
            </a:pPr>
            <a:r>
              <a:rPr lang="en"/>
              <a:t>Br</a:t>
            </a:r>
            <a:r>
              <a:rPr lang="en"/>
              <a:t>each found in system preventing students from using our school accounts and on campus wi-fi</a:t>
            </a:r>
            <a:endParaRPr/>
          </a:p>
          <a:p>
            <a:pPr indent="-317500" lvl="1" marL="914400" rtl="0" algn="l">
              <a:spcBef>
                <a:spcPts val="0"/>
              </a:spcBef>
              <a:spcAft>
                <a:spcPts val="0"/>
              </a:spcAft>
              <a:buSzPts val="1400"/>
              <a:buChar char="-"/>
            </a:pPr>
            <a:r>
              <a:rPr lang="en"/>
              <a:t>Have been locked out this past week</a:t>
            </a:r>
            <a:endParaRPr/>
          </a:p>
          <a:p>
            <a:pPr indent="-317500" lvl="1" marL="914400" rtl="0" algn="l">
              <a:spcBef>
                <a:spcPts val="0"/>
              </a:spcBef>
              <a:spcAft>
                <a:spcPts val="0"/>
              </a:spcAft>
              <a:buSzPts val="1400"/>
              <a:buChar char="-"/>
            </a:pPr>
            <a:r>
              <a:rPr lang="en"/>
              <a:t>Lost access to statistical software</a:t>
            </a:r>
            <a:endParaRPr/>
          </a:p>
        </p:txBody>
      </p:sp>
      <p:grpSp>
        <p:nvGrpSpPr>
          <p:cNvPr id="1118" name="Google Shape;1118;p39"/>
          <p:cNvGrpSpPr/>
          <p:nvPr/>
        </p:nvGrpSpPr>
        <p:grpSpPr>
          <a:xfrm>
            <a:off x="8116271" y="972881"/>
            <a:ext cx="200197" cy="420413"/>
            <a:chOff x="1638325" y="1656450"/>
            <a:chExt cx="178000" cy="373800"/>
          </a:xfrm>
        </p:grpSpPr>
        <p:sp>
          <p:nvSpPr>
            <p:cNvPr id="1119" name="Google Shape;1119;p39"/>
            <p:cNvSpPr/>
            <p:nvPr/>
          </p:nvSpPr>
          <p:spPr>
            <a:xfrm>
              <a:off x="1747150" y="1815250"/>
              <a:ext cx="68725" cy="72750"/>
            </a:xfrm>
            <a:custGeom>
              <a:rect b="b" l="l" r="r" t="t"/>
              <a:pathLst>
                <a:path extrusionOk="0" h="2910" w="2749">
                  <a:moveTo>
                    <a:pt x="2267" y="1250"/>
                  </a:moveTo>
                  <a:lnTo>
                    <a:pt x="2267" y="2124"/>
                  </a:lnTo>
                  <a:lnTo>
                    <a:pt x="1392" y="2124"/>
                  </a:lnTo>
                  <a:lnTo>
                    <a:pt x="1392" y="1250"/>
                  </a:lnTo>
                  <a:close/>
                  <a:moveTo>
                    <a:pt x="2606" y="1"/>
                  </a:moveTo>
                  <a:lnTo>
                    <a:pt x="1" y="1678"/>
                  </a:lnTo>
                  <a:lnTo>
                    <a:pt x="1856" y="2909"/>
                  </a:lnTo>
                  <a:lnTo>
                    <a:pt x="2713" y="2338"/>
                  </a:lnTo>
                  <a:cubicBezTo>
                    <a:pt x="2713" y="679"/>
                    <a:pt x="2748" y="465"/>
                    <a:pt x="2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9"/>
            <p:cNvSpPr/>
            <p:nvPr/>
          </p:nvSpPr>
          <p:spPr>
            <a:xfrm>
              <a:off x="1638750" y="1814375"/>
              <a:ext cx="68725" cy="73175"/>
            </a:xfrm>
            <a:custGeom>
              <a:rect b="b" l="l" r="r" t="t"/>
              <a:pathLst>
                <a:path extrusionOk="0" h="2927" w="2749">
                  <a:moveTo>
                    <a:pt x="1339" y="1285"/>
                  </a:moveTo>
                  <a:lnTo>
                    <a:pt x="1339" y="2159"/>
                  </a:lnTo>
                  <a:lnTo>
                    <a:pt x="465" y="2159"/>
                  </a:lnTo>
                  <a:lnTo>
                    <a:pt x="465" y="1285"/>
                  </a:lnTo>
                  <a:close/>
                  <a:moveTo>
                    <a:pt x="144" y="0"/>
                  </a:moveTo>
                  <a:cubicBezTo>
                    <a:pt x="1" y="482"/>
                    <a:pt x="37" y="696"/>
                    <a:pt x="37" y="2391"/>
                  </a:cubicBezTo>
                  <a:lnTo>
                    <a:pt x="857" y="2926"/>
                  </a:lnTo>
                  <a:lnTo>
                    <a:pt x="2749" y="1713"/>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9"/>
            <p:cNvSpPr/>
            <p:nvPr/>
          </p:nvSpPr>
          <p:spPr>
            <a:xfrm>
              <a:off x="1679800" y="1870125"/>
              <a:ext cx="94150" cy="62475"/>
            </a:xfrm>
            <a:custGeom>
              <a:rect b="b" l="l" r="r" t="t"/>
              <a:pathLst>
                <a:path extrusionOk="0" h="2499" w="3766">
                  <a:moveTo>
                    <a:pt x="2338" y="839"/>
                  </a:moveTo>
                  <a:lnTo>
                    <a:pt x="2338" y="1713"/>
                  </a:lnTo>
                  <a:lnTo>
                    <a:pt x="1464" y="1713"/>
                  </a:lnTo>
                  <a:lnTo>
                    <a:pt x="1464" y="839"/>
                  </a:lnTo>
                  <a:close/>
                  <a:moveTo>
                    <a:pt x="1892" y="0"/>
                  </a:moveTo>
                  <a:lnTo>
                    <a:pt x="0" y="1231"/>
                  </a:lnTo>
                  <a:lnTo>
                    <a:pt x="1910" y="2498"/>
                  </a:lnTo>
                  <a:lnTo>
                    <a:pt x="3765" y="1249"/>
                  </a:lnTo>
                  <a:lnTo>
                    <a:pt x="1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9"/>
            <p:cNvSpPr/>
            <p:nvPr/>
          </p:nvSpPr>
          <p:spPr>
            <a:xfrm>
              <a:off x="1747150" y="1914275"/>
              <a:ext cx="69175" cy="74075"/>
            </a:xfrm>
            <a:custGeom>
              <a:rect b="b" l="l" r="r" t="t"/>
              <a:pathLst>
                <a:path extrusionOk="0" h="2963" w="2767">
                  <a:moveTo>
                    <a:pt x="2267" y="804"/>
                  </a:moveTo>
                  <a:lnTo>
                    <a:pt x="2267" y="1678"/>
                  </a:lnTo>
                  <a:lnTo>
                    <a:pt x="1392" y="1678"/>
                  </a:lnTo>
                  <a:lnTo>
                    <a:pt x="1392" y="804"/>
                  </a:lnTo>
                  <a:close/>
                  <a:moveTo>
                    <a:pt x="1874" y="1"/>
                  </a:moveTo>
                  <a:lnTo>
                    <a:pt x="1" y="1250"/>
                  </a:lnTo>
                  <a:lnTo>
                    <a:pt x="2552" y="2963"/>
                  </a:lnTo>
                  <a:cubicBezTo>
                    <a:pt x="2766" y="2392"/>
                    <a:pt x="2713" y="2088"/>
                    <a:pt x="2713" y="554"/>
                  </a:cubicBez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9"/>
            <p:cNvSpPr/>
            <p:nvPr/>
          </p:nvSpPr>
          <p:spPr>
            <a:xfrm>
              <a:off x="1638325" y="1913825"/>
              <a:ext cx="69600" cy="74525"/>
            </a:xfrm>
            <a:custGeom>
              <a:rect b="b" l="l" r="r" t="t"/>
              <a:pathLst>
                <a:path extrusionOk="0" h="2981" w="2784">
                  <a:moveTo>
                    <a:pt x="1356" y="822"/>
                  </a:moveTo>
                  <a:lnTo>
                    <a:pt x="1356" y="1696"/>
                  </a:lnTo>
                  <a:lnTo>
                    <a:pt x="482" y="1696"/>
                  </a:lnTo>
                  <a:lnTo>
                    <a:pt x="482" y="822"/>
                  </a:lnTo>
                  <a:close/>
                  <a:moveTo>
                    <a:pt x="874" y="1"/>
                  </a:moveTo>
                  <a:lnTo>
                    <a:pt x="54" y="536"/>
                  </a:lnTo>
                  <a:cubicBezTo>
                    <a:pt x="54" y="2178"/>
                    <a:pt x="0" y="2428"/>
                    <a:pt x="232" y="2981"/>
                  </a:cubicBezTo>
                  <a:lnTo>
                    <a:pt x="2784" y="1268"/>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9"/>
            <p:cNvSpPr/>
            <p:nvPr/>
          </p:nvSpPr>
          <p:spPr>
            <a:xfrm>
              <a:off x="1655275" y="1958900"/>
              <a:ext cx="144550" cy="71350"/>
            </a:xfrm>
            <a:custGeom>
              <a:rect b="b" l="l" r="r" t="t"/>
              <a:pathLst>
                <a:path extrusionOk="0" h="2854" w="5782">
                  <a:moveTo>
                    <a:pt x="3319" y="839"/>
                  </a:moveTo>
                  <a:lnTo>
                    <a:pt x="3319" y="1713"/>
                  </a:lnTo>
                  <a:lnTo>
                    <a:pt x="2445" y="1713"/>
                  </a:lnTo>
                  <a:lnTo>
                    <a:pt x="2445" y="839"/>
                  </a:lnTo>
                  <a:close/>
                  <a:moveTo>
                    <a:pt x="2891" y="0"/>
                  </a:moveTo>
                  <a:lnTo>
                    <a:pt x="0" y="1927"/>
                  </a:lnTo>
                  <a:cubicBezTo>
                    <a:pt x="482" y="2480"/>
                    <a:pt x="1178" y="2837"/>
                    <a:pt x="1963" y="2837"/>
                  </a:cubicBezTo>
                  <a:cubicBezTo>
                    <a:pt x="2430" y="2837"/>
                    <a:pt x="2857" y="2853"/>
                    <a:pt x="3251" y="2853"/>
                  </a:cubicBezTo>
                  <a:cubicBezTo>
                    <a:pt x="4283" y="2853"/>
                    <a:pt x="5083" y="2741"/>
                    <a:pt x="5781" y="1927"/>
                  </a:cubicBezTo>
                  <a:lnTo>
                    <a:pt x="2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9"/>
            <p:cNvSpPr/>
            <p:nvPr/>
          </p:nvSpPr>
          <p:spPr>
            <a:xfrm>
              <a:off x="1652600" y="1656450"/>
              <a:ext cx="150350" cy="187825"/>
            </a:xfrm>
            <a:custGeom>
              <a:rect b="b" l="l" r="r" t="t"/>
              <a:pathLst>
                <a:path extrusionOk="0" h="7513" w="6014">
                  <a:moveTo>
                    <a:pt x="3426" y="5871"/>
                  </a:moveTo>
                  <a:lnTo>
                    <a:pt x="3426" y="6745"/>
                  </a:lnTo>
                  <a:lnTo>
                    <a:pt x="2552" y="6745"/>
                  </a:lnTo>
                  <a:lnTo>
                    <a:pt x="2552" y="5871"/>
                  </a:lnTo>
                  <a:close/>
                  <a:moveTo>
                    <a:pt x="2998" y="1"/>
                  </a:moveTo>
                  <a:lnTo>
                    <a:pt x="2659" y="411"/>
                  </a:lnTo>
                  <a:cubicBezTo>
                    <a:pt x="1622" y="1659"/>
                    <a:pt x="1832" y="2010"/>
                    <a:pt x="1687" y="2010"/>
                  </a:cubicBezTo>
                  <a:cubicBezTo>
                    <a:pt x="1600" y="2010"/>
                    <a:pt x="1386" y="1883"/>
                    <a:pt x="696" y="1749"/>
                  </a:cubicBezTo>
                  <a:lnTo>
                    <a:pt x="161" y="1642"/>
                  </a:lnTo>
                  <a:lnTo>
                    <a:pt x="161" y="1642"/>
                  </a:lnTo>
                  <a:cubicBezTo>
                    <a:pt x="161" y="2641"/>
                    <a:pt x="143" y="3944"/>
                    <a:pt x="928" y="4765"/>
                  </a:cubicBezTo>
                  <a:cubicBezTo>
                    <a:pt x="553" y="4943"/>
                    <a:pt x="232" y="5211"/>
                    <a:pt x="0" y="5532"/>
                  </a:cubicBezTo>
                  <a:lnTo>
                    <a:pt x="2998" y="7512"/>
                  </a:lnTo>
                  <a:lnTo>
                    <a:pt x="6013" y="5550"/>
                  </a:lnTo>
                  <a:cubicBezTo>
                    <a:pt x="5763" y="5211"/>
                    <a:pt x="5424" y="4943"/>
                    <a:pt x="5050" y="4765"/>
                  </a:cubicBezTo>
                  <a:cubicBezTo>
                    <a:pt x="5835" y="3944"/>
                    <a:pt x="5817" y="2624"/>
                    <a:pt x="5817" y="1642"/>
                  </a:cubicBezTo>
                  <a:lnTo>
                    <a:pt x="5817" y="1642"/>
                  </a:lnTo>
                  <a:lnTo>
                    <a:pt x="5281" y="1749"/>
                  </a:lnTo>
                  <a:cubicBezTo>
                    <a:pt x="4598" y="1883"/>
                    <a:pt x="4385" y="2010"/>
                    <a:pt x="4299" y="2010"/>
                  </a:cubicBezTo>
                  <a:cubicBezTo>
                    <a:pt x="4155" y="2010"/>
                    <a:pt x="4362" y="1659"/>
                    <a:pt x="3337" y="411"/>
                  </a:cubicBezTo>
                  <a:lnTo>
                    <a:pt x="2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0"/>
          <p:cNvSpPr/>
          <p:nvPr/>
        </p:nvSpPr>
        <p:spPr>
          <a:xfrm>
            <a:off x="2917400" y="2874475"/>
            <a:ext cx="3217200" cy="19440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0"/>
          <p:cNvSpPr/>
          <p:nvPr/>
        </p:nvSpPr>
        <p:spPr>
          <a:xfrm>
            <a:off x="4922625" y="1261500"/>
            <a:ext cx="2668200" cy="14454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0"/>
          <p:cNvSpPr/>
          <p:nvPr/>
        </p:nvSpPr>
        <p:spPr>
          <a:xfrm>
            <a:off x="1489650" y="1236150"/>
            <a:ext cx="2668200" cy="1496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Information Sources</a:t>
            </a:r>
            <a:endParaRPr/>
          </a:p>
        </p:txBody>
      </p:sp>
      <p:sp>
        <p:nvSpPr>
          <p:cNvPr id="1134" name="Google Shape;1134;p40"/>
          <p:cNvSpPr txBox="1"/>
          <p:nvPr>
            <p:ph idx="5" type="title"/>
          </p:nvPr>
        </p:nvSpPr>
        <p:spPr>
          <a:xfrm>
            <a:off x="5076231" y="1513338"/>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rPr>
              <a:t>Survey</a:t>
            </a:r>
            <a:endParaRPr sz="2500">
              <a:solidFill>
                <a:schemeClr val="dk1"/>
              </a:solidFill>
            </a:endParaRPr>
          </a:p>
        </p:txBody>
      </p:sp>
      <p:sp>
        <p:nvSpPr>
          <p:cNvPr id="1135" name="Google Shape;1135;p40"/>
          <p:cNvSpPr txBox="1"/>
          <p:nvPr>
            <p:ph idx="6" type="subTitle"/>
          </p:nvPr>
        </p:nvSpPr>
        <p:spPr>
          <a:xfrm>
            <a:off x="4075151" y="1778475"/>
            <a:ext cx="3891600" cy="5574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1700"/>
              <a:t> </a:t>
            </a:r>
            <a:r>
              <a:rPr lang="en" sz="1700"/>
              <a:t>Quantitative</a:t>
            </a:r>
            <a:r>
              <a:rPr lang="en" sz="1700"/>
              <a:t> &amp; Qualitative</a:t>
            </a:r>
            <a:endParaRPr sz="1700"/>
          </a:p>
        </p:txBody>
      </p:sp>
      <p:sp>
        <p:nvSpPr>
          <p:cNvPr id="1136" name="Google Shape;1136;p40"/>
          <p:cNvSpPr txBox="1"/>
          <p:nvPr>
            <p:ph idx="2" type="title"/>
          </p:nvPr>
        </p:nvSpPr>
        <p:spPr>
          <a:xfrm>
            <a:off x="3315300" y="3011300"/>
            <a:ext cx="2361000" cy="84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rPr>
              <a:t>Secondary Sources</a:t>
            </a:r>
            <a:endParaRPr sz="2500">
              <a:solidFill>
                <a:schemeClr val="dk1"/>
              </a:solidFill>
            </a:endParaRPr>
          </a:p>
        </p:txBody>
      </p:sp>
      <p:sp>
        <p:nvSpPr>
          <p:cNvPr id="1137" name="Google Shape;1137;p40"/>
          <p:cNvSpPr txBox="1"/>
          <p:nvPr>
            <p:ph idx="1" type="subTitle"/>
          </p:nvPr>
        </p:nvSpPr>
        <p:spPr>
          <a:xfrm>
            <a:off x="3185450" y="3639275"/>
            <a:ext cx="2248200" cy="13110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sz="1700"/>
              <a:t>USDA</a:t>
            </a:r>
            <a:endParaRPr sz="1700"/>
          </a:p>
          <a:p>
            <a:pPr indent="0" lvl="0" marL="457200" rtl="0" algn="ctr">
              <a:spcBef>
                <a:spcPts val="0"/>
              </a:spcBef>
              <a:spcAft>
                <a:spcPts val="0"/>
              </a:spcAft>
              <a:buNone/>
            </a:pPr>
            <a:r>
              <a:rPr lang="en" sz="1700"/>
              <a:t>Reddit</a:t>
            </a:r>
            <a:endParaRPr sz="1700"/>
          </a:p>
          <a:p>
            <a:pPr indent="0" lvl="0" marL="457200" rtl="0" algn="ctr">
              <a:spcBef>
                <a:spcPts val="0"/>
              </a:spcBef>
              <a:spcAft>
                <a:spcPts val="0"/>
              </a:spcAft>
              <a:buNone/>
            </a:pPr>
            <a:r>
              <a:rPr lang="en" sz="1700"/>
              <a:t>Gale Onefile</a:t>
            </a:r>
            <a:endParaRPr sz="1700"/>
          </a:p>
        </p:txBody>
      </p:sp>
      <p:sp>
        <p:nvSpPr>
          <p:cNvPr id="1138" name="Google Shape;1138;p40"/>
          <p:cNvSpPr txBox="1"/>
          <p:nvPr>
            <p:ph idx="3" type="title"/>
          </p:nvPr>
        </p:nvSpPr>
        <p:spPr>
          <a:xfrm>
            <a:off x="1643241" y="1665750"/>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dk1"/>
                </a:solidFill>
              </a:rPr>
              <a:t>Interviews</a:t>
            </a:r>
            <a:endParaRPr sz="2500">
              <a:solidFill>
                <a:schemeClr val="dk1"/>
              </a:solidFill>
            </a:endParaRPr>
          </a:p>
        </p:txBody>
      </p:sp>
      <p:sp>
        <p:nvSpPr>
          <p:cNvPr id="1139" name="Google Shape;1139;p40"/>
          <p:cNvSpPr txBox="1"/>
          <p:nvPr>
            <p:ph idx="4" type="subTitle"/>
          </p:nvPr>
        </p:nvSpPr>
        <p:spPr>
          <a:xfrm>
            <a:off x="1886998" y="1930863"/>
            <a:ext cx="1873500" cy="55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Qualitative</a:t>
            </a:r>
            <a:endParaRPr sz="1700"/>
          </a:p>
        </p:txBody>
      </p:sp>
      <p:grpSp>
        <p:nvGrpSpPr>
          <p:cNvPr id="1140" name="Google Shape;1140;p40"/>
          <p:cNvGrpSpPr/>
          <p:nvPr/>
        </p:nvGrpSpPr>
        <p:grpSpPr>
          <a:xfrm>
            <a:off x="1074971" y="3513656"/>
            <a:ext cx="200197" cy="420413"/>
            <a:chOff x="1638325" y="1656450"/>
            <a:chExt cx="178000" cy="373800"/>
          </a:xfrm>
        </p:grpSpPr>
        <p:sp>
          <p:nvSpPr>
            <p:cNvPr id="1141" name="Google Shape;1141;p40"/>
            <p:cNvSpPr/>
            <p:nvPr/>
          </p:nvSpPr>
          <p:spPr>
            <a:xfrm>
              <a:off x="1747150" y="1815250"/>
              <a:ext cx="68725" cy="72750"/>
            </a:xfrm>
            <a:custGeom>
              <a:rect b="b" l="l" r="r" t="t"/>
              <a:pathLst>
                <a:path extrusionOk="0" h="2910" w="2749">
                  <a:moveTo>
                    <a:pt x="2267" y="1250"/>
                  </a:moveTo>
                  <a:lnTo>
                    <a:pt x="2267" y="2124"/>
                  </a:lnTo>
                  <a:lnTo>
                    <a:pt x="1392" y="2124"/>
                  </a:lnTo>
                  <a:lnTo>
                    <a:pt x="1392" y="1250"/>
                  </a:lnTo>
                  <a:close/>
                  <a:moveTo>
                    <a:pt x="2606" y="1"/>
                  </a:moveTo>
                  <a:lnTo>
                    <a:pt x="1" y="1678"/>
                  </a:lnTo>
                  <a:lnTo>
                    <a:pt x="1856" y="2909"/>
                  </a:lnTo>
                  <a:lnTo>
                    <a:pt x="2713" y="2338"/>
                  </a:lnTo>
                  <a:cubicBezTo>
                    <a:pt x="2713" y="679"/>
                    <a:pt x="2748" y="465"/>
                    <a:pt x="2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1638750" y="1814375"/>
              <a:ext cx="68725" cy="73175"/>
            </a:xfrm>
            <a:custGeom>
              <a:rect b="b" l="l" r="r" t="t"/>
              <a:pathLst>
                <a:path extrusionOk="0" h="2927" w="2749">
                  <a:moveTo>
                    <a:pt x="1339" y="1285"/>
                  </a:moveTo>
                  <a:lnTo>
                    <a:pt x="1339" y="2159"/>
                  </a:lnTo>
                  <a:lnTo>
                    <a:pt x="465" y="2159"/>
                  </a:lnTo>
                  <a:lnTo>
                    <a:pt x="465" y="1285"/>
                  </a:lnTo>
                  <a:close/>
                  <a:moveTo>
                    <a:pt x="144" y="0"/>
                  </a:moveTo>
                  <a:cubicBezTo>
                    <a:pt x="1" y="482"/>
                    <a:pt x="37" y="696"/>
                    <a:pt x="37" y="2391"/>
                  </a:cubicBezTo>
                  <a:lnTo>
                    <a:pt x="857" y="2926"/>
                  </a:lnTo>
                  <a:lnTo>
                    <a:pt x="2749" y="1713"/>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1679800" y="1870125"/>
              <a:ext cx="94150" cy="62475"/>
            </a:xfrm>
            <a:custGeom>
              <a:rect b="b" l="l" r="r" t="t"/>
              <a:pathLst>
                <a:path extrusionOk="0" h="2499" w="3766">
                  <a:moveTo>
                    <a:pt x="2338" y="839"/>
                  </a:moveTo>
                  <a:lnTo>
                    <a:pt x="2338" y="1713"/>
                  </a:lnTo>
                  <a:lnTo>
                    <a:pt x="1464" y="1713"/>
                  </a:lnTo>
                  <a:lnTo>
                    <a:pt x="1464" y="839"/>
                  </a:lnTo>
                  <a:close/>
                  <a:moveTo>
                    <a:pt x="1892" y="0"/>
                  </a:moveTo>
                  <a:lnTo>
                    <a:pt x="0" y="1231"/>
                  </a:lnTo>
                  <a:lnTo>
                    <a:pt x="1910" y="2498"/>
                  </a:lnTo>
                  <a:lnTo>
                    <a:pt x="3765" y="1249"/>
                  </a:lnTo>
                  <a:lnTo>
                    <a:pt x="1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0"/>
            <p:cNvSpPr/>
            <p:nvPr/>
          </p:nvSpPr>
          <p:spPr>
            <a:xfrm>
              <a:off x="1747150" y="1914275"/>
              <a:ext cx="69175" cy="74075"/>
            </a:xfrm>
            <a:custGeom>
              <a:rect b="b" l="l" r="r" t="t"/>
              <a:pathLst>
                <a:path extrusionOk="0" h="2963" w="2767">
                  <a:moveTo>
                    <a:pt x="2267" y="804"/>
                  </a:moveTo>
                  <a:lnTo>
                    <a:pt x="2267" y="1678"/>
                  </a:lnTo>
                  <a:lnTo>
                    <a:pt x="1392" y="1678"/>
                  </a:lnTo>
                  <a:lnTo>
                    <a:pt x="1392" y="804"/>
                  </a:lnTo>
                  <a:close/>
                  <a:moveTo>
                    <a:pt x="1874" y="1"/>
                  </a:moveTo>
                  <a:lnTo>
                    <a:pt x="1" y="1250"/>
                  </a:lnTo>
                  <a:lnTo>
                    <a:pt x="2552" y="2963"/>
                  </a:lnTo>
                  <a:cubicBezTo>
                    <a:pt x="2766" y="2392"/>
                    <a:pt x="2713" y="2088"/>
                    <a:pt x="2713" y="554"/>
                  </a:cubicBez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0"/>
            <p:cNvSpPr/>
            <p:nvPr/>
          </p:nvSpPr>
          <p:spPr>
            <a:xfrm>
              <a:off x="1638325" y="1913825"/>
              <a:ext cx="69600" cy="74525"/>
            </a:xfrm>
            <a:custGeom>
              <a:rect b="b" l="l" r="r" t="t"/>
              <a:pathLst>
                <a:path extrusionOk="0" h="2981" w="2784">
                  <a:moveTo>
                    <a:pt x="1356" y="822"/>
                  </a:moveTo>
                  <a:lnTo>
                    <a:pt x="1356" y="1696"/>
                  </a:lnTo>
                  <a:lnTo>
                    <a:pt x="482" y="1696"/>
                  </a:lnTo>
                  <a:lnTo>
                    <a:pt x="482" y="822"/>
                  </a:lnTo>
                  <a:close/>
                  <a:moveTo>
                    <a:pt x="874" y="1"/>
                  </a:moveTo>
                  <a:lnTo>
                    <a:pt x="54" y="536"/>
                  </a:lnTo>
                  <a:cubicBezTo>
                    <a:pt x="54" y="2178"/>
                    <a:pt x="0" y="2428"/>
                    <a:pt x="232" y="2981"/>
                  </a:cubicBezTo>
                  <a:lnTo>
                    <a:pt x="2784" y="1268"/>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0"/>
            <p:cNvSpPr/>
            <p:nvPr/>
          </p:nvSpPr>
          <p:spPr>
            <a:xfrm>
              <a:off x="1655275" y="1958900"/>
              <a:ext cx="144550" cy="71350"/>
            </a:xfrm>
            <a:custGeom>
              <a:rect b="b" l="l" r="r" t="t"/>
              <a:pathLst>
                <a:path extrusionOk="0" h="2854" w="5782">
                  <a:moveTo>
                    <a:pt x="3319" y="839"/>
                  </a:moveTo>
                  <a:lnTo>
                    <a:pt x="3319" y="1713"/>
                  </a:lnTo>
                  <a:lnTo>
                    <a:pt x="2445" y="1713"/>
                  </a:lnTo>
                  <a:lnTo>
                    <a:pt x="2445" y="839"/>
                  </a:lnTo>
                  <a:close/>
                  <a:moveTo>
                    <a:pt x="2891" y="0"/>
                  </a:moveTo>
                  <a:lnTo>
                    <a:pt x="0" y="1927"/>
                  </a:lnTo>
                  <a:cubicBezTo>
                    <a:pt x="482" y="2480"/>
                    <a:pt x="1178" y="2837"/>
                    <a:pt x="1963" y="2837"/>
                  </a:cubicBezTo>
                  <a:cubicBezTo>
                    <a:pt x="2430" y="2837"/>
                    <a:pt x="2857" y="2853"/>
                    <a:pt x="3251" y="2853"/>
                  </a:cubicBezTo>
                  <a:cubicBezTo>
                    <a:pt x="4283" y="2853"/>
                    <a:pt x="5083" y="2741"/>
                    <a:pt x="5781" y="1927"/>
                  </a:cubicBezTo>
                  <a:lnTo>
                    <a:pt x="2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1652600" y="1656450"/>
              <a:ext cx="150350" cy="187825"/>
            </a:xfrm>
            <a:custGeom>
              <a:rect b="b" l="l" r="r" t="t"/>
              <a:pathLst>
                <a:path extrusionOk="0" h="7513" w="6014">
                  <a:moveTo>
                    <a:pt x="3426" y="5871"/>
                  </a:moveTo>
                  <a:lnTo>
                    <a:pt x="3426" y="6745"/>
                  </a:lnTo>
                  <a:lnTo>
                    <a:pt x="2552" y="6745"/>
                  </a:lnTo>
                  <a:lnTo>
                    <a:pt x="2552" y="5871"/>
                  </a:lnTo>
                  <a:close/>
                  <a:moveTo>
                    <a:pt x="2998" y="1"/>
                  </a:moveTo>
                  <a:lnTo>
                    <a:pt x="2659" y="411"/>
                  </a:lnTo>
                  <a:cubicBezTo>
                    <a:pt x="1622" y="1659"/>
                    <a:pt x="1832" y="2010"/>
                    <a:pt x="1687" y="2010"/>
                  </a:cubicBezTo>
                  <a:cubicBezTo>
                    <a:pt x="1600" y="2010"/>
                    <a:pt x="1386" y="1883"/>
                    <a:pt x="696" y="1749"/>
                  </a:cubicBezTo>
                  <a:lnTo>
                    <a:pt x="161" y="1642"/>
                  </a:lnTo>
                  <a:lnTo>
                    <a:pt x="161" y="1642"/>
                  </a:lnTo>
                  <a:cubicBezTo>
                    <a:pt x="161" y="2641"/>
                    <a:pt x="143" y="3944"/>
                    <a:pt x="928" y="4765"/>
                  </a:cubicBezTo>
                  <a:cubicBezTo>
                    <a:pt x="553" y="4943"/>
                    <a:pt x="232" y="5211"/>
                    <a:pt x="0" y="5532"/>
                  </a:cubicBezTo>
                  <a:lnTo>
                    <a:pt x="2998" y="7512"/>
                  </a:lnTo>
                  <a:lnTo>
                    <a:pt x="6013" y="5550"/>
                  </a:lnTo>
                  <a:cubicBezTo>
                    <a:pt x="5763" y="5211"/>
                    <a:pt x="5424" y="4943"/>
                    <a:pt x="5050" y="4765"/>
                  </a:cubicBezTo>
                  <a:cubicBezTo>
                    <a:pt x="5835" y="3944"/>
                    <a:pt x="5817" y="2624"/>
                    <a:pt x="5817" y="1642"/>
                  </a:cubicBezTo>
                  <a:lnTo>
                    <a:pt x="5817" y="1642"/>
                  </a:lnTo>
                  <a:lnTo>
                    <a:pt x="5281" y="1749"/>
                  </a:lnTo>
                  <a:cubicBezTo>
                    <a:pt x="4598" y="1883"/>
                    <a:pt x="4385" y="2010"/>
                    <a:pt x="4299" y="2010"/>
                  </a:cubicBezTo>
                  <a:cubicBezTo>
                    <a:pt x="4155" y="2010"/>
                    <a:pt x="4362" y="1659"/>
                    <a:pt x="3337" y="411"/>
                  </a:cubicBezTo>
                  <a:lnTo>
                    <a:pt x="2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Literature</a:t>
            </a:r>
            <a:r>
              <a:rPr lang="en"/>
              <a:t> </a:t>
            </a:r>
            <a:r>
              <a:rPr lang="en"/>
              <a:t>Review</a:t>
            </a:r>
            <a:endParaRPr/>
          </a:p>
        </p:txBody>
      </p:sp>
      <p:sp>
        <p:nvSpPr>
          <p:cNvPr id="1153" name="Google Shape;1153;p41"/>
          <p:cNvSpPr txBox="1"/>
          <p:nvPr>
            <p:ph idx="2" type="title"/>
          </p:nvPr>
        </p:nvSpPr>
        <p:spPr>
          <a:xfrm>
            <a:off x="1392700" y="1118798"/>
            <a:ext cx="2967600" cy="63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Gale Onefile: </a:t>
            </a:r>
            <a:r>
              <a:rPr i="1" lang="en" sz="1600"/>
              <a:t>Telegraph Online</a:t>
            </a:r>
            <a:endParaRPr i="1" sz="1600"/>
          </a:p>
        </p:txBody>
      </p:sp>
      <p:sp>
        <p:nvSpPr>
          <p:cNvPr id="1154" name="Google Shape;1154;p41"/>
          <p:cNvSpPr txBox="1"/>
          <p:nvPr>
            <p:ph idx="1" type="subTitle"/>
          </p:nvPr>
        </p:nvSpPr>
        <p:spPr>
          <a:xfrm>
            <a:off x="1078500" y="1628150"/>
            <a:ext cx="3493500" cy="16581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25 billion pound plunge in spending for Gen Z</a:t>
            </a:r>
            <a:endParaRPr/>
          </a:p>
          <a:p>
            <a:pPr indent="-317500" lvl="0" marL="457200" rtl="0" algn="ctr">
              <a:spcBef>
                <a:spcPts val="0"/>
              </a:spcBef>
              <a:spcAft>
                <a:spcPts val="0"/>
              </a:spcAft>
              <a:buSzPts val="1400"/>
              <a:buChar char="-"/>
            </a:pPr>
            <a:r>
              <a:rPr lang="en"/>
              <a:t>6 in 10 Gen Z to cut </a:t>
            </a:r>
            <a:r>
              <a:rPr lang="en"/>
              <a:t>spending</a:t>
            </a:r>
            <a:r>
              <a:rPr lang="en"/>
              <a:t> on food &amp; clothing</a:t>
            </a:r>
            <a:endParaRPr/>
          </a:p>
          <a:p>
            <a:pPr indent="-317500" lvl="0" marL="457200" rtl="0" algn="ctr">
              <a:spcBef>
                <a:spcPts val="0"/>
              </a:spcBef>
              <a:spcAft>
                <a:spcPts val="0"/>
              </a:spcAft>
              <a:buSzPts val="1400"/>
              <a:buChar char="-"/>
            </a:pPr>
            <a:r>
              <a:rPr lang="en"/>
              <a:t>4 in 10 boomers for that same stat</a:t>
            </a:r>
            <a:endParaRPr/>
          </a:p>
        </p:txBody>
      </p:sp>
      <p:sp>
        <p:nvSpPr>
          <p:cNvPr id="1155" name="Google Shape;1155;p41"/>
          <p:cNvSpPr txBox="1"/>
          <p:nvPr>
            <p:ph idx="3" type="title"/>
          </p:nvPr>
        </p:nvSpPr>
        <p:spPr>
          <a:xfrm>
            <a:off x="5390216" y="1281688"/>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USDA CPI</a:t>
            </a:r>
            <a:endParaRPr/>
          </a:p>
        </p:txBody>
      </p:sp>
      <p:sp>
        <p:nvSpPr>
          <p:cNvPr id="1156" name="Google Shape;1156;p41"/>
          <p:cNvSpPr txBox="1"/>
          <p:nvPr>
            <p:ph idx="4" type="subTitle"/>
          </p:nvPr>
        </p:nvSpPr>
        <p:spPr>
          <a:xfrm>
            <a:off x="4655900" y="1628150"/>
            <a:ext cx="3416400" cy="15663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Eggs saw 32.2% price change in 2022</a:t>
            </a:r>
            <a:endParaRPr/>
          </a:p>
          <a:p>
            <a:pPr indent="-317500" lvl="0" marL="457200" rtl="0" algn="ctr">
              <a:spcBef>
                <a:spcPts val="0"/>
              </a:spcBef>
              <a:spcAft>
                <a:spcPts val="0"/>
              </a:spcAft>
              <a:buSzPts val="1400"/>
              <a:buChar char="-"/>
            </a:pPr>
            <a:r>
              <a:rPr lang="en"/>
              <a:t>Other than beef, every other food saw % change increase from 2021 to 2022</a:t>
            </a:r>
            <a:endParaRPr/>
          </a:p>
        </p:txBody>
      </p:sp>
      <p:sp>
        <p:nvSpPr>
          <p:cNvPr id="1157" name="Google Shape;1157;p41"/>
          <p:cNvSpPr txBox="1"/>
          <p:nvPr>
            <p:ph idx="5" type="title"/>
          </p:nvPr>
        </p:nvSpPr>
        <p:spPr>
          <a:xfrm>
            <a:off x="1392700" y="3080888"/>
            <a:ext cx="29676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t>Gale Onefile: National Hog Farmer</a:t>
            </a:r>
            <a:endParaRPr sz="1500"/>
          </a:p>
        </p:txBody>
      </p:sp>
      <p:sp>
        <p:nvSpPr>
          <p:cNvPr id="1158" name="Google Shape;1158;p41"/>
          <p:cNvSpPr txBox="1"/>
          <p:nvPr>
            <p:ph idx="6" type="subTitle"/>
          </p:nvPr>
        </p:nvSpPr>
        <p:spPr>
          <a:xfrm>
            <a:off x="990325" y="3489300"/>
            <a:ext cx="3329700" cy="12075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30% Gen Z seeking groceries from food pantry or charity</a:t>
            </a:r>
            <a:endParaRPr/>
          </a:p>
          <a:p>
            <a:pPr indent="-317500" lvl="0" marL="457200" rtl="0" algn="ctr">
              <a:spcBef>
                <a:spcPts val="0"/>
              </a:spcBef>
              <a:spcAft>
                <a:spcPts val="0"/>
              </a:spcAft>
              <a:buSzPts val="1400"/>
              <a:buChar char="-"/>
            </a:pPr>
            <a:r>
              <a:rPr lang="en"/>
              <a:t>Only 19% of millenial and gen X </a:t>
            </a:r>
            <a:endParaRPr/>
          </a:p>
          <a:p>
            <a:pPr indent="-317500" lvl="0" marL="457200" rtl="0" algn="ctr">
              <a:spcBef>
                <a:spcPts val="0"/>
              </a:spcBef>
              <a:spcAft>
                <a:spcPts val="0"/>
              </a:spcAft>
              <a:buSzPts val="1400"/>
              <a:buChar char="-"/>
            </a:pPr>
            <a:r>
              <a:rPr lang="en"/>
              <a:t>7% of boomers</a:t>
            </a:r>
            <a:endParaRPr/>
          </a:p>
        </p:txBody>
      </p:sp>
      <p:sp>
        <p:nvSpPr>
          <p:cNvPr id="1159" name="Google Shape;1159;p41"/>
          <p:cNvSpPr txBox="1"/>
          <p:nvPr>
            <p:ph idx="7" type="title"/>
          </p:nvPr>
        </p:nvSpPr>
        <p:spPr>
          <a:xfrm>
            <a:off x="5390219" y="3229850"/>
            <a:ext cx="2361000" cy="3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Reddit</a:t>
            </a:r>
            <a:endParaRPr/>
          </a:p>
        </p:txBody>
      </p:sp>
      <p:sp>
        <p:nvSpPr>
          <p:cNvPr id="1160" name="Google Shape;1160;p41"/>
          <p:cNvSpPr txBox="1"/>
          <p:nvPr>
            <p:ph idx="8" type="subTitle"/>
          </p:nvPr>
        </p:nvSpPr>
        <p:spPr>
          <a:xfrm>
            <a:off x="4469900" y="3574250"/>
            <a:ext cx="3705900" cy="6348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Sub $100 budget before</a:t>
            </a:r>
            <a:endParaRPr/>
          </a:p>
          <a:p>
            <a:pPr indent="-317500" lvl="0" marL="457200" rtl="0" algn="ctr">
              <a:spcBef>
                <a:spcPts val="0"/>
              </a:spcBef>
              <a:spcAft>
                <a:spcPts val="0"/>
              </a:spcAft>
              <a:buSzPts val="1400"/>
              <a:buChar char="-"/>
            </a:pPr>
            <a:r>
              <a:rPr lang="en"/>
              <a:t>Now closer to $140-$160 range</a:t>
            </a:r>
            <a:endParaRPr/>
          </a:p>
        </p:txBody>
      </p:sp>
      <p:grpSp>
        <p:nvGrpSpPr>
          <p:cNvPr id="1161" name="Google Shape;1161;p41"/>
          <p:cNvGrpSpPr/>
          <p:nvPr/>
        </p:nvGrpSpPr>
        <p:grpSpPr>
          <a:xfrm>
            <a:off x="1212121" y="4717198"/>
            <a:ext cx="420947" cy="223281"/>
            <a:chOff x="1639200" y="2319750"/>
            <a:chExt cx="374275" cy="198525"/>
          </a:xfrm>
        </p:grpSpPr>
        <p:sp>
          <p:nvSpPr>
            <p:cNvPr id="1162" name="Google Shape;1162;p41"/>
            <p:cNvSpPr/>
            <p:nvPr/>
          </p:nvSpPr>
          <p:spPr>
            <a:xfrm>
              <a:off x="1707000" y="2319750"/>
              <a:ext cx="239575" cy="132075"/>
            </a:xfrm>
            <a:custGeom>
              <a:rect b="b" l="l" r="r" t="t"/>
              <a:pathLst>
                <a:path extrusionOk="0" h="5283" w="9583">
                  <a:moveTo>
                    <a:pt x="2124" y="911"/>
                  </a:moveTo>
                  <a:lnTo>
                    <a:pt x="2481" y="1714"/>
                  </a:lnTo>
                  <a:lnTo>
                    <a:pt x="1268" y="2249"/>
                  </a:lnTo>
                  <a:lnTo>
                    <a:pt x="911" y="1446"/>
                  </a:lnTo>
                  <a:lnTo>
                    <a:pt x="2124" y="911"/>
                  </a:lnTo>
                  <a:close/>
                  <a:moveTo>
                    <a:pt x="7423" y="911"/>
                  </a:moveTo>
                  <a:lnTo>
                    <a:pt x="8637" y="1446"/>
                  </a:lnTo>
                  <a:lnTo>
                    <a:pt x="8280" y="2249"/>
                  </a:lnTo>
                  <a:lnTo>
                    <a:pt x="7067" y="1714"/>
                  </a:lnTo>
                  <a:lnTo>
                    <a:pt x="7423" y="911"/>
                  </a:lnTo>
                  <a:close/>
                  <a:moveTo>
                    <a:pt x="2945" y="2231"/>
                  </a:moveTo>
                  <a:lnTo>
                    <a:pt x="3676" y="2695"/>
                  </a:lnTo>
                  <a:lnTo>
                    <a:pt x="2945" y="3819"/>
                  </a:lnTo>
                  <a:lnTo>
                    <a:pt x="2213" y="3337"/>
                  </a:lnTo>
                  <a:lnTo>
                    <a:pt x="2945" y="2231"/>
                  </a:lnTo>
                  <a:close/>
                  <a:moveTo>
                    <a:pt x="6603" y="2231"/>
                  </a:moveTo>
                  <a:lnTo>
                    <a:pt x="7334" y="3337"/>
                  </a:lnTo>
                  <a:lnTo>
                    <a:pt x="6603" y="3819"/>
                  </a:lnTo>
                  <a:lnTo>
                    <a:pt x="5871" y="2695"/>
                  </a:lnTo>
                  <a:lnTo>
                    <a:pt x="6603" y="2231"/>
                  </a:lnTo>
                  <a:close/>
                  <a:moveTo>
                    <a:pt x="5211" y="2873"/>
                  </a:moveTo>
                  <a:lnTo>
                    <a:pt x="5211" y="4212"/>
                  </a:lnTo>
                  <a:lnTo>
                    <a:pt x="4337" y="4212"/>
                  </a:lnTo>
                  <a:lnTo>
                    <a:pt x="4337" y="2873"/>
                  </a:lnTo>
                  <a:close/>
                  <a:moveTo>
                    <a:pt x="1" y="1"/>
                  </a:moveTo>
                  <a:lnTo>
                    <a:pt x="1" y="500"/>
                  </a:lnTo>
                  <a:cubicBezTo>
                    <a:pt x="1" y="3141"/>
                    <a:pt x="2142" y="5282"/>
                    <a:pt x="4783" y="5282"/>
                  </a:cubicBezTo>
                  <a:cubicBezTo>
                    <a:pt x="7459" y="5282"/>
                    <a:pt x="9582" y="3052"/>
                    <a:pt x="9547" y="500"/>
                  </a:cubicBezTo>
                  <a:lnTo>
                    <a:pt x="95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1639200" y="2319750"/>
              <a:ext cx="374275" cy="198525"/>
            </a:xfrm>
            <a:custGeom>
              <a:rect b="b" l="l" r="r" t="t"/>
              <a:pathLst>
                <a:path extrusionOk="0" h="7941" w="14971">
                  <a:moveTo>
                    <a:pt x="19" y="1"/>
                  </a:moveTo>
                  <a:cubicBezTo>
                    <a:pt x="1" y="5068"/>
                    <a:pt x="3694" y="7941"/>
                    <a:pt x="7495" y="7941"/>
                  </a:cubicBezTo>
                  <a:cubicBezTo>
                    <a:pt x="11259" y="7941"/>
                    <a:pt x="14971" y="5104"/>
                    <a:pt x="14971" y="1"/>
                  </a:cubicBezTo>
                  <a:lnTo>
                    <a:pt x="13133" y="1"/>
                  </a:lnTo>
                  <a:lnTo>
                    <a:pt x="13133" y="500"/>
                  </a:lnTo>
                  <a:cubicBezTo>
                    <a:pt x="13133" y="3623"/>
                    <a:pt x="10599" y="6156"/>
                    <a:pt x="7495" y="6156"/>
                  </a:cubicBezTo>
                  <a:cubicBezTo>
                    <a:pt x="4372" y="6156"/>
                    <a:pt x="1839" y="3623"/>
                    <a:pt x="1839" y="500"/>
                  </a:cubicBezTo>
                  <a:cubicBezTo>
                    <a:pt x="1839" y="500"/>
                    <a:pt x="1839" y="447"/>
                    <a:pt x="18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41"/>
          <p:cNvGrpSpPr/>
          <p:nvPr/>
        </p:nvGrpSpPr>
        <p:grpSpPr>
          <a:xfrm>
            <a:off x="7975596" y="2809431"/>
            <a:ext cx="200197" cy="420413"/>
            <a:chOff x="1638325" y="1656450"/>
            <a:chExt cx="178000" cy="373800"/>
          </a:xfrm>
        </p:grpSpPr>
        <p:sp>
          <p:nvSpPr>
            <p:cNvPr id="1165" name="Google Shape;1165;p41"/>
            <p:cNvSpPr/>
            <p:nvPr/>
          </p:nvSpPr>
          <p:spPr>
            <a:xfrm>
              <a:off x="1747150" y="1815250"/>
              <a:ext cx="68725" cy="72750"/>
            </a:xfrm>
            <a:custGeom>
              <a:rect b="b" l="l" r="r" t="t"/>
              <a:pathLst>
                <a:path extrusionOk="0" h="2910" w="2749">
                  <a:moveTo>
                    <a:pt x="2267" y="1250"/>
                  </a:moveTo>
                  <a:lnTo>
                    <a:pt x="2267" y="2124"/>
                  </a:lnTo>
                  <a:lnTo>
                    <a:pt x="1392" y="2124"/>
                  </a:lnTo>
                  <a:lnTo>
                    <a:pt x="1392" y="1250"/>
                  </a:lnTo>
                  <a:close/>
                  <a:moveTo>
                    <a:pt x="2606" y="1"/>
                  </a:moveTo>
                  <a:lnTo>
                    <a:pt x="1" y="1678"/>
                  </a:lnTo>
                  <a:lnTo>
                    <a:pt x="1856" y="2909"/>
                  </a:lnTo>
                  <a:lnTo>
                    <a:pt x="2713" y="2338"/>
                  </a:lnTo>
                  <a:cubicBezTo>
                    <a:pt x="2713" y="679"/>
                    <a:pt x="2748" y="465"/>
                    <a:pt x="26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1638750" y="1814375"/>
              <a:ext cx="68725" cy="73175"/>
            </a:xfrm>
            <a:custGeom>
              <a:rect b="b" l="l" r="r" t="t"/>
              <a:pathLst>
                <a:path extrusionOk="0" h="2927" w="2749">
                  <a:moveTo>
                    <a:pt x="1339" y="1285"/>
                  </a:moveTo>
                  <a:lnTo>
                    <a:pt x="1339" y="2159"/>
                  </a:lnTo>
                  <a:lnTo>
                    <a:pt x="465" y="2159"/>
                  </a:lnTo>
                  <a:lnTo>
                    <a:pt x="465" y="1285"/>
                  </a:lnTo>
                  <a:close/>
                  <a:moveTo>
                    <a:pt x="144" y="0"/>
                  </a:moveTo>
                  <a:cubicBezTo>
                    <a:pt x="1" y="482"/>
                    <a:pt x="37" y="696"/>
                    <a:pt x="37" y="2391"/>
                  </a:cubicBezTo>
                  <a:lnTo>
                    <a:pt x="857" y="2926"/>
                  </a:lnTo>
                  <a:lnTo>
                    <a:pt x="2749" y="1713"/>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1679800" y="1870125"/>
              <a:ext cx="94150" cy="62475"/>
            </a:xfrm>
            <a:custGeom>
              <a:rect b="b" l="l" r="r" t="t"/>
              <a:pathLst>
                <a:path extrusionOk="0" h="2499" w="3766">
                  <a:moveTo>
                    <a:pt x="2338" y="839"/>
                  </a:moveTo>
                  <a:lnTo>
                    <a:pt x="2338" y="1713"/>
                  </a:lnTo>
                  <a:lnTo>
                    <a:pt x="1464" y="1713"/>
                  </a:lnTo>
                  <a:lnTo>
                    <a:pt x="1464" y="839"/>
                  </a:lnTo>
                  <a:close/>
                  <a:moveTo>
                    <a:pt x="1892" y="0"/>
                  </a:moveTo>
                  <a:lnTo>
                    <a:pt x="0" y="1231"/>
                  </a:lnTo>
                  <a:lnTo>
                    <a:pt x="1910" y="2498"/>
                  </a:lnTo>
                  <a:lnTo>
                    <a:pt x="3765" y="1249"/>
                  </a:lnTo>
                  <a:lnTo>
                    <a:pt x="18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1747150" y="1914275"/>
              <a:ext cx="69175" cy="74075"/>
            </a:xfrm>
            <a:custGeom>
              <a:rect b="b" l="l" r="r" t="t"/>
              <a:pathLst>
                <a:path extrusionOk="0" h="2963" w="2767">
                  <a:moveTo>
                    <a:pt x="2267" y="804"/>
                  </a:moveTo>
                  <a:lnTo>
                    <a:pt x="2267" y="1678"/>
                  </a:lnTo>
                  <a:lnTo>
                    <a:pt x="1392" y="1678"/>
                  </a:lnTo>
                  <a:lnTo>
                    <a:pt x="1392" y="804"/>
                  </a:lnTo>
                  <a:close/>
                  <a:moveTo>
                    <a:pt x="1874" y="1"/>
                  </a:moveTo>
                  <a:lnTo>
                    <a:pt x="1" y="1250"/>
                  </a:lnTo>
                  <a:lnTo>
                    <a:pt x="2552" y="2963"/>
                  </a:lnTo>
                  <a:cubicBezTo>
                    <a:pt x="2766" y="2392"/>
                    <a:pt x="2713" y="2088"/>
                    <a:pt x="2713" y="554"/>
                  </a:cubicBez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1638325" y="1913825"/>
              <a:ext cx="69600" cy="74525"/>
            </a:xfrm>
            <a:custGeom>
              <a:rect b="b" l="l" r="r" t="t"/>
              <a:pathLst>
                <a:path extrusionOk="0" h="2981" w="2784">
                  <a:moveTo>
                    <a:pt x="1356" y="822"/>
                  </a:moveTo>
                  <a:lnTo>
                    <a:pt x="1356" y="1696"/>
                  </a:lnTo>
                  <a:lnTo>
                    <a:pt x="482" y="1696"/>
                  </a:lnTo>
                  <a:lnTo>
                    <a:pt x="482" y="822"/>
                  </a:lnTo>
                  <a:close/>
                  <a:moveTo>
                    <a:pt x="874" y="1"/>
                  </a:moveTo>
                  <a:lnTo>
                    <a:pt x="54" y="536"/>
                  </a:lnTo>
                  <a:cubicBezTo>
                    <a:pt x="54" y="2178"/>
                    <a:pt x="0" y="2428"/>
                    <a:pt x="232" y="2981"/>
                  </a:cubicBezTo>
                  <a:lnTo>
                    <a:pt x="2784" y="1268"/>
                  </a:lnTo>
                  <a:lnTo>
                    <a:pt x="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1655275" y="1958900"/>
              <a:ext cx="144550" cy="71350"/>
            </a:xfrm>
            <a:custGeom>
              <a:rect b="b" l="l" r="r" t="t"/>
              <a:pathLst>
                <a:path extrusionOk="0" h="2854" w="5782">
                  <a:moveTo>
                    <a:pt x="3319" y="839"/>
                  </a:moveTo>
                  <a:lnTo>
                    <a:pt x="3319" y="1713"/>
                  </a:lnTo>
                  <a:lnTo>
                    <a:pt x="2445" y="1713"/>
                  </a:lnTo>
                  <a:lnTo>
                    <a:pt x="2445" y="839"/>
                  </a:lnTo>
                  <a:close/>
                  <a:moveTo>
                    <a:pt x="2891" y="0"/>
                  </a:moveTo>
                  <a:lnTo>
                    <a:pt x="0" y="1927"/>
                  </a:lnTo>
                  <a:cubicBezTo>
                    <a:pt x="482" y="2480"/>
                    <a:pt x="1178" y="2837"/>
                    <a:pt x="1963" y="2837"/>
                  </a:cubicBezTo>
                  <a:cubicBezTo>
                    <a:pt x="2430" y="2837"/>
                    <a:pt x="2857" y="2853"/>
                    <a:pt x="3251" y="2853"/>
                  </a:cubicBezTo>
                  <a:cubicBezTo>
                    <a:pt x="4283" y="2853"/>
                    <a:pt x="5083" y="2741"/>
                    <a:pt x="5781" y="1927"/>
                  </a:cubicBezTo>
                  <a:lnTo>
                    <a:pt x="28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1652600" y="1656450"/>
              <a:ext cx="150350" cy="187825"/>
            </a:xfrm>
            <a:custGeom>
              <a:rect b="b" l="l" r="r" t="t"/>
              <a:pathLst>
                <a:path extrusionOk="0" h="7513" w="6014">
                  <a:moveTo>
                    <a:pt x="3426" y="5871"/>
                  </a:moveTo>
                  <a:lnTo>
                    <a:pt x="3426" y="6745"/>
                  </a:lnTo>
                  <a:lnTo>
                    <a:pt x="2552" y="6745"/>
                  </a:lnTo>
                  <a:lnTo>
                    <a:pt x="2552" y="5871"/>
                  </a:lnTo>
                  <a:close/>
                  <a:moveTo>
                    <a:pt x="2998" y="1"/>
                  </a:moveTo>
                  <a:lnTo>
                    <a:pt x="2659" y="411"/>
                  </a:lnTo>
                  <a:cubicBezTo>
                    <a:pt x="1622" y="1659"/>
                    <a:pt x="1832" y="2010"/>
                    <a:pt x="1687" y="2010"/>
                  </a:cubicBezTo>
                  <a:cubicBezTo>
                    <a:pt x="1600" y="2010"/>
                    <a:pt x="1386" y="1883"/>
                    <a:pt x="696" y="1749"/>
                  </a:cubicBezTo>
                  <a:lnTo>
                    <a:pt x="161" y="1642"/>
                  </a:lnTo>
                  <a:lnTo>
                    <a:pt x="161" y="1642"/>
                  </a:lnTo>
                  <a:cubicBezTo>
                    <a:pt x="161" y="2641"/>
                    <a:pt x="143" y="3944"/>
                    <a:pt x="928" y="4765"/>
                  </a:cubicBezTo>
                  <a:cubicBezTo>
                    <a:pt x="553" y="4943"/>
                    <a:pt x="232" y="5211"/>
                    <a:pt x="0" y="5532"/>
                  </a:cubicBezTo>
                  <a:lnTo>
                    <a:pt x="2998" y="7512"/>
                  </a:lnTo>
                  <a:lnTo>
                    <a:pt x="6013" y="5550"/>
                  </a:lnTo>
                  <a:cubicBezTo>
                    <a:pt x="5763" y="5211"/>
                    <a:pt x="5424" y="4943"/>
                    <a:pt x="5050" y="4765"/>
                  </a:cubicBezTo>
                  <a:cubicBezTo>
                    <a:pt x="5835" y="3944"/>
                    <a:pt x="5817" y="2624"/>
                    <a:pt x="5817" y="1642"/>
                  </a:cubicBezTo>
                  <a:lnTo>
                    <a:pt x="5817" y="1642"/>
                  </a:lnTo>
                  <a:lnTo>
                    <a:pt x="5281" y="1749"/>
                  </a:lnTo>
                  <a:cubicBezTo>
                    <a:pt x="4598" y="1883"/>
                    <a:pt x="4385" y="2010"/>
                    <a:pt x="4299" y="2010"/>
                  </a:cubicBezTo>
                  <a:cubicBezTo>
                    <a:pt x="4155" y="2010"/>
                    <a:pt x="4362" y="1659"/>
                    <a:pt x="3337" y="411"/>
                  </a:cubicBezTo>
                  <a:lnTo>
                    <a:pt x="2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Interview</a:t>
            </a:r>
            <a:endParaRPr/>
          </a:p>
        </p:txBody>
      </p:sp>
      <p:sp>
        <p:nvSpPr>
          <p:cNvPr id="1177" name="Google Shape;1177;p42"/>
          <p:cNvSpPr txBox="1"/>
          <p:nvPr>
            <p:ph idx="1" type="body"/>
          </p:nvPr>
        </p:nvSpPr>
        <p:spPr>
          <a:xfrm>
            <a:off x="1077650" y="1215750"/>
            <a:ext cx="5369400" cy="33882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Char char="-"/>
            </a:pPr>
            <a:r>
              <a:rPr lang="en" sz="1900"/>
              <a:t>Qualitative info</a:t>
            </a:r>
            <a:endParaRPr sz="1900"/>
          </a:p>
          <a:p>
            <a:pPr indent="-349250" lvl="0" marL="457200" rtl="0" algn="l">
              <a:spcBef>
                <a:spcPts val="0"/>
              </a:spcBef>
              <a:spcAft>
                <a:spcPts val="0"/>
              </a:spcAft>
              <a:buSzPts val="1900"/>
              <a:buChar char="-"/>
            </a:pPr>
            <a:r>
              <a:rPr lang="en" sz="1900"/>
              <a:t>Asked family &amp; friends</a:t>
            </a:r>
            <a:endParaRPr sz="1900"/>
          </a:p>
          <a:p>
            <a:pPr indent="-349250" lvl="0" marL="457200" rtl="0" algn="l">
              <a:spcBef>
                <a:spcPts val="0"/>
              </a:spcBef>
              <a:spcAft>
                <a:spcPts val="0"/>
              </a:spcAft>
              <a:buSzPts val="1900"/>
              <a:buChar char="-"/>
            </a:pPr>
            <a:r>
              <a:rPr lang="en" sz="1900"/>
              <a:t>Received variety of generations</a:t>
            </a:r>
            <a:endParaRPr sz="1900"/>
          </a:p>
          <a:p>
            <a:pPr indent="-349250" lvl="1" marL="914400" rtl="0" algn="l">
              <a:spcBef>
                <a:spcPts val="0"/>
              </a:spcBef>
              <a:spcAft>
                <a:spcPts val="0"/>
              </a:spcAft>
              <a:buSzPts val="1900"/>
              <a:buChar char="-"/>
            </a:pPr>
            <a:r>
              <a:rPr lang="en" sz="1900"/>
              <a:t>5 gen z</a:t>
            </a:r>
            <a:endParaRPr sz="1900"/>
          </a:p>
          <a:p>
            <a:pPr indent="-349250" lvl="1" marL="914400" rtl="0" algn="l">
              <a:spcBef>
                <a:spcPts val="0"/>
              </a:spcBef>
              <a:spcAft>
                <a:spcPts val="0"/>
              </a:spcAft>
              <a:buSzPts val="1900"/>
              <a:buChar char="-"/>
            </a:pPr>
            <a:r>
              <a:rPr lang="en" sz="1900"/>
              <a:t>3 millennial</a:t>
            </a:r>
            <a:endParaRPr sz="1900"/>
          </a:p>
          <a:p>
            <a:pPr indent="-349250" lvl="1" marL="914400" rtl="0" algn="l">
              <a:spcBef>
                <a:spcPts val="0"/>
              </a:spcBef>
              <a:spcAft>
                <a:spcPts val="0"/>
              </a:spcAft>
              <a:buSzPts val="1900"/>
              <a:buChar char="-"/>
            </a:pPr>
            <a:r>
              <a:rPr lang="en" sz="1900"/>
              <a:t>3 gen x</a:t>
            </a:r>
            <a:endParaRPr sz="1900"/>
          </a:p>
          <a:p>
            <a:pPr indent="-349250" lvl="1" marL="914400" rtl="0" algn="l">
              <a:spcBef>
                <a:spcPts val="0"/>
              </a:spcBef>
              <a:spcAft>
                <a:spcPts val="0"/>
              </a:spcAft>
              <a:buSzPts val="1900"/>
              <a:buChar char="-"/>
            </a:pPr>
            <a:r>
              <a:rPr lang="en" sz="1900"/>
              <a:t>1 boomer</a:t>
            </a:r>
            <a:endParaRPr sz="1900"/>
          </a:p>
          <a:p>
            <a:pPr indent="-349250" lvl="1" marL="914400" rtl="0" algn="l">
              <a:spcBef>
                <a:spcPts val="0"/>
              </a:spcBef>
              <a:spcAft>
                <a:spcPts val="0"/>
              </a:spcAft>
              <a:buSzPts val="1900"/>
              <a:buChar char="-"/>
            </a:pPr>
            <a:r>
              <a:rPr lang="en" sz="1900"/>
              <a:t>2 silent generation</a:t>
            </a:r>
            <a:endParaRPr sz="1900"/>
          </a:p>
          <a:p>
            <a:pPr indent="-349250" lvl="0" marL="457200" rtl="0" algn="l">
              <a:spcBef>
                <a:spcPts val="0"/>
              </a:spcBef>
              <a:spcAft>
                <a:spcPts val="0"/>
              </a:spcAft>
              <a:buSzPts val="1900"/>
              <a:buChar char="-"/>
            </a:pPr>
            <a:r>
              <a:rPr lang="en" sz="1900"/>
              <a:t>Open ended questions</a:t>
            </a:r>
            <a:endParaRPr sz="1900"/>
          </a:p>
        </p:txBody>
      </p:sp>
      <p:grpSp>
        <p:nvGrpSpPr>
          <p:cNvPr id="1178" name="Google Shape;1178;p42"/>
          <p:cNvGrpSpPr/>
          <p:nvPr/>
        </p:nvGrpSpPr>
        <p:grpSpPr>
          <a:xfrm>
            <a:off x="6791913" y="3819156"/>
            <a:ext cx="426964" cy="420582"/>
            <a:chOff x="5574400" y="2831400"/>
            <a:chExt cx="379625" cy="373950"/>
          </a:xfrm>
        </p:grpSpPr>
        <p:sp>
          <p:nvSpPr>
            <p:cNvPr id="1179" name="Google Shape;1179;p42"/>
            <p:cNvSpPr/>
            <p:nvPr/>
          </p:nvSpPr>
          <p:spPr>
            <a:xfrm>
              <a:off x="5772450" y="2883125"/>
              <a:ext cx="181575" cy="321650"/>
            </a:xfrm>
            <a:custGeom>
              <a:rect b="b" l="l" r="r" t="t"/>
              <a:pathLst>
                <a:path extrusionOk="0" h="12866" w="7263">
                  <a:moveTo>
                    <a:pt x="6264" y="1"/>
                  </a:moveTo>
                  <a:cubicBezTo>
                    <a:pt x="6781" y="4087"/>
                    <a:pt x="3819" y="6460"/>
                    <a:pt x="1" y="10171"/>
                  </a:cubicBezTo>
                  <a:cubicBezTo>
                    <a:pt x="126" y="11527"/>
                    <a:pt x="714" y="12259"/>
                    <a:pt x="1589" y="12865"/>
                  </a:cubicBezTo>
                  <a:cubicBezTo>
                    <a:pt x="4122" y="11884"/>
                    <a:pt x="4568" y="9725"/>
                    <a:pt x="6014" y="5675"/>
                  </a:cubicBezTo>
                  <a:cubicBezTo>
                    <a:pt x="6745" y="3659"/>
                    <a:pt x="7263" y="1892"/>
                    <a:pt x="6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2"/>
            <p:cNvSpPr/>
            <p:nvPr/>
          </p:nvSpPr>
          <p:spPr>
            <a:xfrm>
              <a:off x="5671650" y="3084300"/>
              <a:ext cx="36600" cy="27700"/>
            </a:xfrm>
            <a:custGeom>
              <a:rect b="b" l="l" r="r" t="t"/>
              <a:pathLst>
                <a:path extrusionOk="0" h="1108" w="1464">
                  <a:moveTo>
                    <a:pt x="732" y="1"/>
                  </a:moveTo>
                  <a:cubicBezTo>
                    <a:pt x="0" y="1"/>
                    <a:pt x="0" y="1107"/>
                    <a:pt x="732" y="1107"/>
                  </a:cubicBezTo>
                  <a:cubicBezTo>
                    <a:pt x="1463" y="1107"/>
                    <a:pt x="1463"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2"/>
            <p:cNvSpPr/>
            <p:nvPr/>
          </p:nvSpPr>
          <p:spPr>
            <a:xfrm>
              <a:off x="5788950" y="2971000"/>
              <a:ext cx="36600" cy="27700"/>
            </a:xfrm>
            <a:custGeom>
              <a:rect b="b" l="l" r="r" t="t"/>
              <a:pathLst>
                <a:path extrusionOk="0" h="1108" w="1464">
                  <a:moveTo>
                    <a:pt x="732" y="1"/>
                  </a:moveTo>
                  <a:cubicBezTo>
                    <a:pt x="1" y="1"/>
                    <a:pt x="1" y="1107"/>
                    <a:pt x="732" y="1107"/>
                  </a:cubicBezTo>
                  <a:cubicBezTo>
                    <a:pt x="1464" y="1107"/>
                    <a:pt x="1464"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2"/>
            <p:cNvSpPr/>
            <p:nvPr/>
          </p:nvSpPr>
          <p:spPr>
            <a:xfrm>
              <a:off x="5730525" y="3029000"/>
              <a:ext cx="36600" cy="27675"/>
            </a:xfrm>
            <a:custGeom>
              <a:rect b="b" l="l" r="r" t="t"/>
              <a:pathLst>
                <a:path extrusionOk="0" h="1107" w="1464">
                  <a:moveTo>
                    <a:pt x="732" y="0"/>
                  </a:moveTo>
                  <a:cubicBezTo>
                    <a:pt x="1" y="0"/>
                    <a:pt x="1" y="1107"/>
                    <a:pt x="732" y="1107"/>
                  </a:cubicBezTo>
                  <a:cubicBezTo>
                    <a:pt x="1464" y="1107"/>
                    <a:pt x="1464" y="0"/>
                    <a:pt x="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2"/>
            <p:cNvSpPr/>
            <p:nvPr/>
          </p:nvSpPr>
          <p:spPr>
            <a:xfrm>
              <a:off x="5574400" y="2831400"/>
              <a:ext cx="341725" cy="373950"/>
            </a:xfrm>
            <a:custGeom>
              <a:rect b="b" l="l" r="r" t="t"/>
              <a:pathLst>
                <a:path extrusionOk="0" h="14958" w="13669">
                  <a:moveTo>
                    <a:pt x="9314" y="4711"/>
                  </a:moveTo>
                  <a:cubicBezTo>
                    <a:pt x="10100" y="4711"/>
                    <a:pt x="10742" y="5353"/>
                    <a:pt x="10742" y="6138"/>
                  </a:cubicBezTo>
                  <a:cubicBezTo>
                    <a:pt x="10742" y="6927"/>
                    <a:pt x="10111" y="7573"/>
                    <a:pt x="9308" y="7573"/>
                  </a:cubicBezTo>
                  <a:cubicBezTo>
                    <a:pt x="9257" y="7573"/>
                    <a:pt x="9206" y="7571"/>
                    <a:pt x="9154" y="7565"/>
                  </a:cubicBezTo>
                  <a:cubicBezTo>
                    <a:pt x="8440" y="7476"/>
                    <a:pt x="7887" y="6870"/>
                    <a:pt x="7887" y="6138"/>
                  </a:cubicBezTo>
                  <a:cubicBezTo>
                    <a:pt x="7887" y="5353"/>
                    <a:pt x="8529" y="4711"/>
                    <a:pt x="9314" y="4711"/>
                  </a:cubicBezTo>
                  <a:close/>
                  <a:moveTo>
                    <a:pt x="6977" y="7030"/>
                  </a:moveTo>
                  <a:cubicBezTo>
                    <a:pt x="7762" y="7030"/>
                    <a:pt x="8404" y="7673"/>
                    <a:pt x="8404" y="8458"/>
                  </a:cubicBezTo>
                  <a:cubicBezTo>
                    <a:pt x="8404" y="9243"/>
                    <a:pt x="7762" y="9885"/>
                    <a:pt x="6977" y="9885"/>
                  </a:cubicBezTo>
                  <a:cubicBezTo>
                    <a:pt x="6192" y="9885"/>
                    <a:pt x="5550" y="9243"/>
                    <a:pt x="5550" y="8458"/>
                  </a:cubicBezTo>
                  <a:cubicBezTo>
                    <a:pt x="5550" y="7673"/>
                    <a:pt x="6192" y="7030"/>
                    <a:pt x="6977" y="7030"/>
                  </a:cubicBezTo>
                  <a:close/>
                  <a:moveTo>
                    <a:pt x="4622" y="9243"/>
                  </a:moveTo>
                  <a:cubicBezTo>
                    <a:pt x="5407" y="9243"/>
                    <a:pt x="6049" y="9885"/>
                    <a:pt x="6049" y="10670"/>
                  </a:cubicBezTo>
                  <a:cubicBezTo>
                    <a:pt x="6049" y="11455"/>
                    <a:pt x="5407" y="12098"/>
                    <a:pt x="4622" y="12098"/>
                  </a:cubicBezTo>
                  <a:cubicBezTo>
                    <a:pt x="3837" y="12098"/>
                    <a:pt x="3194" y="11455"/>
                    <a:pt x="3194" y="10670"/>
                  </a:cubicBezTo>
                  <a:cubicBezTo>
                    <a:pt x="3194" y="9885"/>
                    <a:pt x="3837" y="9243"/>
                    <a:pt x="4622" y="9243"/>
                  </a:cubicBezTo>
                  <a:close/>
                  <a:moveTo>
                    <a:pt x="12669" y="0"/>
                  </a:moveTo>
                  <a:cubicBezTo>
                    <a:pt x="12669" y="0"/>
                    <a:pt x="3426" y="8386"/>
                    <a:pt x="3177" y="8618"/>
                  </a:cubicBezTo>
                  <a:cubicBezTo>
                    <a:pt x="1499" y="10117"/>
                    <a:pt x="1" y="12740"/>
                    <a:pt x="1303" y="14952"/>
                  </a:cubicBezTo>
                  <a:cubicBezTo>
                    <a:pt x="1352" y="14956"/>
                    <a:pt x="1406" y="14958"/>
                    <a:pt x="1464" y="14958"/>
                  </a:cubicBezTo>
                  <a:cubicBezTo>
                    <a:pt x="1992" y="14958"/>
                    <a:pt x="2856" y="14808"/>
                    <a:pt x="3676" y="14471"/>
                  </a:cubicBezTo>
                  <a:cubicBezTo>
                    <a:pt x="4943" y="13953"/>
                    <a:pt x="5550" y="13364"/>
                    <a:pt x="8529" y="10420"/>
                  </a:cubicBezTo>
                  <a:cubicBezTo>
                    <a:pt x="11473" y="7494"/>
                    <a:pt x="13668" y="5621"/>
                    <a:pt x="13347" y="2338"/>
                  </a:cubicBezTo>
                  <a:cubicBezTo>
                    <a:pt x="13258" y="1553"/>
                    <a:pt x="13044" y="750"/>
                    <a:pt x="12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42"/>
          <p:cNvGrpSpPr/>
          <p:nvPr/>
        </p:nvGrpSpPr>
        <p:grpSpPr>
          <a:xfrm>
            <a:off x="7774581" y="267208"/>
            <a:ext cx="430479" cy="420525"/>
            <a:chOff x="506650" y="3404150"/>
            <a:chExt cx="382750" cy="373900"/>
          </a:xfrm>
        </p:grpSpPr>
        <p:sp>
          <p:nvSpPr>
            <p:cNvPr id="1185" name="Google Shape;1185;p42"/>
            <p:cNvSpPr/>
            <p:nvPr/>
          </p:nvSpPr>
          <p:spPr>
            <a:xfrm>
              <a:off x="565525" y="3404150"/>
              <a:ext cx="323875" cy="373900"/>
            </a:xfrm>
            <a:custGeom>
              <a:rect b="b" l="l" r="r" t="t"/>
              <a:pathLst>
                <a:path extrusionOk="0" h="14956" w="12955">
                  <a:moveTo>
                    <a:pt x="9350" y="0"/>
                  </a:moveTo>
                  <a:lnTo>
                    <a:pt x="9350" y="2552"/>
                  </a:lnTo>
                  <a:cubicBezTo>
                    <a:pt x="6781" y="3515"/>
                    <a:pt x="9314" y="8975"/>
                    <a:pt x="1" y="11187"/>
                  </a:cubicBezTo>
                  <a:lnTo>
                    <a:pt x="1" y="14756"/>
                  </a:lnTo>
                  <a:cubicBezTo>
                    <a:pt x="632" y="14890"/>
                    <a:pt x="1292" y="14956"/>
                    <a:pt x="1966" y="14956"/>
                  </a:cubicBezTo>
                  <a:cubicBezTo>
                    <a:pt x="5425" y="14956"/>
                    <a:pt x="9234" y="13215"/>
                    <a:pt x="11206" y="9974"/>
                  </a:cubicBezTo>
                  <a:cubicBezTo>
                    <a:pt x="12776" y="7405"/>
                    <a:pt x="12954" y="4086"/>
                    <a:pt x="11634" y="2730"/>
                  </a:cubicBezTo>
                  <a:lnTo>
                    <a:pt x="116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2"/>
            <p:cNvSpPr/>
            <p:nvPr/>
          </p:nvSpPr>
          <p:spPr>
            <a:xfrm>
              <a:off x="506650" y="3688725"/>
              <a:ext cx="36600" cy="78100"/>
            </a:xfrm>
            <a:custGeom>
              <a:rect b="b" l="l" r="r" t="t"/>
              <a:pathLst>
                <a:path extrusionOk="0" h="3124" w="1464">
                  <a:moveTo>
                    <a:pt x="1463" y="1"/>
                  </a:moveTo>
                  <a:cubicBezTo>
                    <a:pt x="1410" y="1"/>
                    <a:pt x="1267" y="72"/>
                    <a:pt x="179" y="179"/>
                  </a:cubicBezTo>
                  <a:cubicBezTo>
                    <a:pt x="36" y="2534"/>
                    <a:pt x="0" y="2178"/>
                    <a:pt x="214" y="2374"/>
                  </a:cubicBezTo>
                  <a:cubicBezTo>
                    <a:pt x="553" y="2677"/>
                    <a:pt x="982" y="2927"/>
                    <a:pt x="1463" y="3123"/>
                  </a:cubicBezTo>
                  <a:lnTo>
                    <a:pt x="14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43"/>
          <p:cNvSpPr txBox="1"/>
          <p:nvPr>
            <p:ph type="title"/>
          </p:nvPr>
        </p:nvSpPr>
        <p:spPr>
          <a:xfrm>
            <a:off x="720000" y="4103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From the Interview</a:t>
            </a:r>
            <a:endParaRPr/>
          </a:p>
        </p:txBody>
      </p:sp>
      <p:sp>
        <p:nvSpPr>
          <p:cNvPr id="1192" name="Google Shape;1192;p43"/>
          <p:cNvSpPr txBox="1"/>
          <p:nvPr>
            <p:ph idx="1" type="body"/>
          </p:nvPr>
        </p:nvSpPr>
        <p:spPr>
          <a:xfrm>
            <a:off x="1146850" y="1215875"/>
            <a:ext cx="6732600" cy="351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1850"/>
          </a:p>
          <a:p>
            <a:pPr indent="-346075" lvl="0" marL="457200" rtl="0" algn="l">
              <a:spcBef>
                <a:spcPts val="1600"/>
              </a:spcBef>
              <a:spcAft>
                <a:spcPts val="0"/>
              </a:spcAft>
              <a:buSzPts val="1850"/>
              <a:buChar char="-"/>
            </a:pPr>
            <a:r>
              <a:rPr lang="en" sz="1850"/>
              <a:t>Guided survey questions</a:t>
            </a:r>
            <a:endParaRPr sz="1850"/>
          </a:p>
          <a:p>
            <a:pPr indent="-346075" lvl="1" marL="914400" rtl="0" algn="l">
              <a:spcBef>
                <a:spcPts val="0"/>
              </a:spcBef>
              <a:spcAft>
                <a:spcPts val="0"/>
              </a:spcAft>
              <a:buSzPts val="1850"/>
              <a:buChar char="-"/>
            </a:pPr>
            <a:r>
              <a:rPr lang="en" sz="1850"/>
              <a:t>Reassured: yes, people have noticed price increases</a:t>
            </a:r>
            <a:endParaRPr sz="1850"/>
          </a:p>
          <a:p>
            <a:pPr indent="-346075" lvl="1" marL="914400" rtl="0" algn="l">
              <a:spcBef>
                <a:spcPts val="0"/>
              </a:spcBef>
              <a:spcAft>
                <a:spcPts val="0"/>
              </a:spcAft>
              <a:buSzPts val="1850"/>
              <a:buChar char="-"/>
            </a:pPr>
            <a:r>
              <a:rPr lang="en" sz="1850"/>
              <a:t>Helped narrow down common strategies</a:t>
            </a:r>
            <a:endParaRPr sz="1850"/>
          </a:p>
          <a:p>
            <a:pPr indent="-346075" lvl="1" marL="914400" rtl="0" algn="l">
              <a:spcBef>
                <a:spcPts val="0"/>
              </a:spcBef>
              <a:spcAft>
                <a:spcPts val="0"/>
              </a:spcAft>
              <a:buSzPts val="1850"/>
              <a:buChar char="-"/>
            </a:pPr>
            <a:r>
              <a:rPr lang="en" sz="1850"/>
              <a:t>Received several additional money-saving strategies for grocery shopping</a:t>
            </a:r>
            <a:endParaRPr sz="1850"/>
          </a:p>
          <a:p>
            <a:pPr indent="-346075" lvl="1" marL="914400" rtl="0" algn="l">
              <a:spcBef>
                <a:spcPts val="0"/>
              </a:spcBef>
              <a:spcAft>
                <a:spcPts val="0"/>
              </a:spcAft>
              <a:buSzPts val="1850"/>
              <a:buChar char="-"/>
            </a:pPr>
            <a:r>
              <a:rPr lang="en" sz="1850"/>
              <a:t>Trend of switching grocery stores as prices rose</a:t>
            </a:r>
            <a:endParaRPr sz="1850"/>
          </a:p>
          <a:p>
            <a:pPr indent="-346075" lvl="1" marL="914400" rtl="0" algn="l">
              <a:spcBef>
                <a:spcPts val="0"/>
              </a:spcBef>
              <a:spcAft>
                <a:spcPts val="0"/>
              </a:spcAft>
              <a:buSzPts val="1850"/>
              <a:buChar char="-"/>
            </a:pPr>
            <a:r>
              <a:rPr lang="en" sz="1850"/>
              <a:t>Showed preference of generic brands</a:t>
            </a:r>
            <a:endParaRPr sz="1850"/>
          </a:p>
          <a:p>
            <a:pPr indent="-346075" lvl="1" marL="914400" rtl="0" algn="l">
              <a:spcBef>
                <a:spcPts val="0"/>
              </a:spcBef>
              <a:spcAft>
                <a:spcPts val="0"/>
              </a:spcAft>
              <a:buSzPts val="1850"/>
              <a:buChar char="-"/>
            </a:pPr>
            <a:r>
              <a:rPr lang="en" sz="1850"/>
              <a:t>Many noticed items such as meat and eggs rose drastically</a:t>
            </a:r>
            <a:endParaRPr sz="1850"/>
          </a:p>
        </p:txBody>
      </p:sp>
      <p:sp>
        <p:nvSpPr>
          <p:cNvPr id="1193" name="Google Shape;1193;p43"/>
          <p:cNvSpPr/>
          <p:nvPr/>
        </p:nvSpPr>
        <p:spPr>
          <a:xfrm>
            <a:off x="713103" y="4393887"/>
            <a:ext cx="259890" cy="420441"/>
          </a:xfrm>
          <a:custGeom>
            <a:rect b="b" l="l" r="r" t="t"/>
            <a:pathLst>
              <a:path extrusionOk="0" h="14953" w="9243">
                <a:moveTo>
                  <a:pt x="4051" y="1"/>
                </a:moveTo>
                <a:lnTo>
                  <a:pt x="4051" y="4836"/>
                </a:lnTo>
                <a:lnTo>
                  <a:pt x="2784" y="1000"/>
                </a:lnTo>
                <a:lnTo>
                  <a:pt x="1963" y="1285"/>
                </a:lnTo>
                <a:lnTo>
                  <a:pt x="3284" y="5282"/>
                </a:lnTo>
                <a:cubicBezTo>
                  <a:pt x="1267" y="5799"/>
                  <a:pt x="0" y="7138"/>
                  <a:pt x="0" y="9243"/>
                </a:cubicBezTo>
                <a:cubicBezTo>
                  <a:pt x="0" y="12722"/>
                  <a:pt x="4176" y="13953"/>
                  <a:pt x="4176" y="14953"/>
                </a:cubicBezTo>
                <a:lnTo>
                  <a:pt x="5068" y="14953"/>
                </a:lnTo>
                <a:cubicBezTo>
                  <a:pt x="5068" y="13953"/>
                  <a:pt x="9243" y="12740"/>
                  <a:pt x="9243" y="9243"/>
                </a:cubicBezTo>
                <a:cubicBezTo>
                  <a:pt x="9243" y="7048"/>
                  <a:pt x="7833" y="5710"/>
                  <a:pt x="5710" y="5246"/>
                </a:cubicBezTo>
                <a:lnTo>
                  <a:pt x="7013" y="1285"/>
                </a:lnTo>
                <a:lnTo>
                  <a:pt x="6174" y="1000"/>
                </a:lnTo>
                <a:lnTo>
                  <a:pt x="4925" y="4836"/>
                </a:lnTo>
                <a:lnTo>
                  <a:pt x="4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43"/>
          <p:cNvGrpSpPr/>
          <p:nvPr/>
        </p:nvGrpSpPr>
        <p:grpSpPr>
          <a:xfrm>
            <a:off x="8430898" y="1293250"/>
            <a:ext cx="434219" cy="414874"/>
            <a:chOff x="3887175" y="1656500"/>
            <a:chExt cx="386075" cy="368875"/>
          </a:xfrm>
        </p:grpSpPr>
        <p:sp>
          <p:nvSpPr>
            <p:cNvPr id="1195" name="Google Shape;1195;p43"/>
            <p:cNvSpPr/>
            <p:nvPr/>
          </p:nvSpPr>
          <p:spPr>
            <a:xfrm>
              <a:off x="4049750" y="1767525"/>
              <a:ext cx="39725" cy="29900"/>
            </a:xfrm>
            <a:custGeom>
              <a:rect b="b" l="l" r="r" t="t"/>
              <a:pathLst>
                <a:path extrusionOk="0" h="1196" w="1589">
                  <a:moveTo>
                    <a:pt x="803" y="1"/>
                  </a:moveTo>
                  <a:cubicBezTo>
                    <a:pt x="0" y="1"/>
                    <a:pt x="18" y="1196"/>
                    <a:pt x="803" y="1196"/>
                  </a:cubicBezTo>
                  <a:cubicBezTo>
                    <a:pt x="1588" y="1196"/>
                    <a:pt x="1588"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3"/>
            <p:cNvSpPr/>
            <p:nvPr/>
          </p:nvSpPr>
          <p:spPr>
            <a:xfrm>
              <a:off x="4124675" y="1670275"/>
              <a:ext cx="97725" cy="74975"/>
            </a:xfrm>
            <a:custGeom>
              <a:rect b="b" l="l" r="r" t="t"/>
              <a:pathLst>
                <a:path extrusionOk="0" h="2999" w="3909">
                  <a:moveTo>
                    <a:pt x="1286" y="1"/>
                  </a:moveTo>
                  <a:lnTo>
                    <a:pt x="1286" y="1"/>
                  </a:lnTo>
                  <a:cubicBezTo>
                    <a:pt x="1" y="947"/>
                    <a:pt x="679" y="2998"/>
                    <a:pt x="2285" y="2998"/>
                  </a:cubicBezTo>
                  <a:cubicBezTo>
                    <a:pt x="3052" y="2998"/>
                    <a:pt x="3694" y="2499"/>
                    <a:pt x="3909" y="1785"/>
                  </a:cubicBezTo>
                  <a:cubicBezTo>
                    <a:pt x="3159" y="1000"/>
                    <a:pt x="2267" y="393"/>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3"/>
            <p:cNvSpPr/>
            <p:nvPr/>
          </p:nvSpPr>
          <p:spPr>
            <a:xfrm>
              <a:off x="3915925" y="1708650"/>
              <a:ext cx="76600" cy="71900"/>
            </a:xfrm>
            <a:custGeom>
              <a:rect b="b" l="l" r="r" t="t"/>
              <a:pathLst>
                <a:path extrusionOk="0" h="2876" w="3064">
                  <a:moveTo>
                    <a:pt x="1660" y="0"/>
                  </a:moveTo>
                  <a:cubicBezTo>
                    <a:pt x="982" y="643"/>
                    <a:pt x="393" y="1463"/>
                    <a:pt x="1" y="2373"/>
                  </a:cubicBezTo>
                  <a:cubicBezTo>
                    <a:pt x="321" y="2726"/>
                    <a:pt x="700" y="2875"/>
                    <a:pt x="1067" y="2875"/>
                  </a:cubicBezTo>
                  <a:cubicBezTo>
                    <a:pt x="2111" y="2875"/>
                    <a:pt x="3064" y="1675"/>
                    <a:pt x="2338" y="553"/>
                  </a:cubicBezTo>
                  <a:cubicBezTo>
                    <a:pt x="2177" y="304"/>
                    <a:pt x="1928" y="107"/>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3"/>
            <p:cNvSpPr/>
            <p:nvPr/>
          </p:nvSpPr>
          <p:spPr>
            <a:xfrm>
              <a:off x="3887175" y="1656500"/>
              <a:ext cx="386075" cy="188275"/>
            </a:xfrm>
            <a:custGeom>
              <a:rect b="b" l="l" r="r" t="t"/>
              <a:pathLst>
                <a:path extrusionOk="0" h="7531" w="15443">
                  <a:moveTo>
                    <a:pt x="7306" y="3549"/>
                  </a:moveTo>
                  <a:cubicBezTo>
                    <a:pt x="8109" y="3549"/>
                    <a:pt x="8769" y="4227"/>
                    <a:pt x="8769" y="5030"/>
                  </a:cubicBezTo>
                  <a:cubicBezTo>
                    <a:pt x="8769" y="5851"/>
                    <a:pt x="8109" y="6511"/>
                    <a:pt x="7306" y="6511"/>
                  </a:cubicBezTo>
                  <a:cubicBezTo>
                    <a:pt x="6486" y="6511"/>
                    <a:pt x="5825" y="5851"/>
                    <a:pt x="5825" y="5030"/>
                  </a:cubicBezTo>
                  <a:cubicBezTo>
                    <a:pt x="5825" y="4227"/>
                    <a:pt x="6486" y="3549"/>
                    <a:pt x="7306" y="3549"/>
                  </a:cubicBezTo>
                  <a:close/>
                  <a:moveTo>
                    <a:pt x="7994" y="1"/>
                  </a:moveTo>
                  <a:cubicBezTo>
                    <a:pt x="6431" y="1"/>
                    <a:pt x="4850" y="485"/>
                    <a:pt x="3524" y="1480"/>
                  </a:cubicBezTo>
                  <a:cubicBezTo>
                    <a:pt x="3774" y="1622"/>
                    <a:pt x="3988" y="1837"/>
                    <a:pt x="4166" y="2086"/>
                  </a:cubicBezTo>
                  <a:cubicBezTo>
                    <a:pt x="5372" y="3783"/>
                    <a:pt x="3956" y="5842"/>
                    <a:pt x="2238" y="5842"/>
                  </a:cubicBezTo>
                  <a:cubicBezTo>
                    <a:pt x="1769" y="5842"/>
                    <a:pt x="1278" y="5689"/>
                    <a:pt x="812" y="5334"/>
                  </a:cubicBezTo>
                  <a:cubicBezTo>
                    <a:pt x="615" y="6012"/>
                    <a:pt x="508" y="6743"/>
                    <a:pt x="508" y="7475"/>
                  </a:cubicBezTo>
                  <a:cubicBezTo>
                    <a:pt x="508" y="7522"/>
                    <a:pt x="1" y="7530"/>
                    <a:pt x="4426" y="7530"/>
                  </a:cubicBezTo>
                  <a:cubicBezTo>
                    <a:pt x="6638" y="7530"/>
                    <a:pt x="10084" y="7528"/>
                    <a:pt x="15443" y="7528"/>
                  </a:cubicBezTo>
                  <a:cubicBezTo>
                    <a:pt x="15443" y="5833"/>
                    <a:pt x="14925" y="4334"/>
                    <a:pt x="14033" y="3086"/>
                  </a:cubicBezTo>
                  <a:cubicBezTo>
                    <a:pt x="13587" y="3924"/>
                    <a:pt x="12731" y="4424"/>
                    <a:pt x="11785" y="4424"/>
                  </a:cubicBezTo>
                  <a:cubicBezTo>
                    <a:pt x="9608" y="4424"/>
                    <a:pt x="8448" y="1872"/>
                    <a:pt x="9840" y="231"/>
                  </a:cubicBezTo>
                  <a:cubicBezTo>
                    <a:pt x="9239" y="78"/>
                    <a:pt x="8618" y="1"/>
                    <a:pt x="7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3"/>
            <p:cNvSpPr/>
            <p:nvPr/>
          </p:nvSpPr>
          <p:spPr>
            <a:xfrm>
              <a:off x="4028325" y="1866550"/>
              <a:ext cx="116450" cy="158825"/>
            </a:xfrm>
            <a:custGeom>
              <a:rect b="b" l="l" r="r" t="t"/>
              <a:pathLst>
                <a:path extrusionOk="0" h="6353" w="4658">
                  <a:moveTo>
                    <a:pt x="376" y="1"/>
                  </a:moveTo>
                  <a:lnTo>
                    <a:pt x="55" y="4765"/>
                  </a:lnTo>
                  <a:cubicBezTo>
                    <a:pt x="1" y="5621"/>
                    <a:pt x="679" y="6353"/>
                    <a:pt x="1553" y="6353"/>
                  </a:cubicBezTo>
                  <a:lnTo>
                    <a:pt x="3123" y="6353"/>
                  </a:lnTo>
                  <a:cubicBezTo>
                    <a:pt x="3980" y="6353"/>
                    <a:pt x="4658" y="5621"/>
                    <a:pt x="4604" y="4765"/>
                  </a:cubicBezTo>
                  <a:lnTo>
                    <a:pt x="4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4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Survey</a:t>
            </a:r>
            <a:endParaRPr/>
          </a:p>
        </p:txBody>
      </p:sp>
      <p:sp>
        <p:nvSpPr>
          <p:cNvPr id="1205" name="Google Shape;1205;p44"/>
          <p:cNvSpPr txBox="1"/>
          <p:nvPr>
            <p:ph idx="1" type="body"/>
          </p:nvPr>
        </p:nvSpPr>
        <p:spPr>
          <a:xfrm>
            <a:off x="1054175" y="1077600"/>
            <a:ext cx="6095700" cy="4065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Qualitative</a:t>
            </a:r>
            <a:r>
              <a:rPr lang="en" sz="1500"/>
              <a:t> &amp; </a:t>
            </a:r>
            <a:r>
              <a:rPr lang="en" sz="1500"/>
              <a:t>Quantitative</a:t>
            </a:r>
            <a:endParaRPr sz="1500"/>
          </a:p>
          <a:p>
            <a:pPr indent="-323850" lvl="0" marL="457200" rtl="0" algn="l">
              <a:spcBef>
                <a:spcPts val="0"/>
              </a:spcBef>
              <a:spcAft>
                <a:spcPts val="0"/>
              </a:spcAft>
              <a:buSzPts val="1500"/>
              <a:buChar char="-"/>
            </a:pPr>
            <a:r>
              <a:rPr lang="en" sz="1500"/>
              <a:t>Partnered with EMI for sampling</a:t>
            </a:r>
            <a:endParaRPr sz="1500"/>
          </a:p>
          <a:p>
            <a:pPr indent="-323850" lvl="1" marL="914400" rtl="0" algn="l">
              <a:spcBef>
                <a:spcPts val="0"/>
              </a:spcBef>
              <a:spcAft>
                <a:spcPts val="0"/>
              </a:spcAft>
              <a:buSzPts val="1500"/>
              <a:buChar char="-"/>
            </a:pPr>
            <a:r>
              <a:rPr lang="en" sz="1500"/>
              <a:t>Sample</a:t>
            </a:r>
            <a:endParaRPr sz="1500"/>
          </a:p>
          <a:p>
            <a:pPr indent="-323850" lvl="2" marL="1371600" rtl="0" algn="l">
              <a:spcBef>
                <a:spcPts val="0"/>
              </a:spcBef>
              <a:spcAft>
                <a:spcPts val="0"/>
              </a:spcAft>
              <a:buSzPts val="1500"/>
              <a:buChar char="-"/>
            </a:pPr>
            <a:r>
              <a:rPr lang="en" sz="1500"/>
              <a:t>Gen Z: 18-26</a:t>
            </a:r>
            <a:endParaRPr sz="1500"/>
          </a:p>
          <a:p>
            <a:pPr indent="-323850" lvl="2" marL="1371600" rtl="0" algn="l">
              <a:spcBef>
                <a:spcPts val="0"/>
              </a:spcBef>
              <a:spcAft>
                <a:spcPts val="0"/>
              </a:spcAft>
              <a:buSzPts val="1500"/>
              <a:buChar char="-"/>
            </a:pPr>
            <a:r>
              <a:rPr lang="en" sz="1500"/>
              <a:t>Millennials: 27-42</a:t>
            </a:r>
            <a:endParaRPr sz="1500"/>
          </a:p>
          <a:p>
            <a:pPr indent="-323850" lvl="2" marL="1371600" rtl="0" algn="l">
              <a:spcBef>
                <a:spcPts val="0"/>
              </a:spcBef>
              <a:spcAft>
                <a:spcPts val="0"/>
              </a:spcAft>
              <a:buSzPts val="1500"/>
              <a:buChar char="-"/>
            </a:pPr>
            <a:r>
              <a:rPr lang="en" sz="1500"/>
              <a:t>Gen X: 43-58</a:t>
            </a:r>
            <a:endParaRPr sz="1500"/>
          </a:p>
          <a:p>
            <a:pPr indent="-323850" lvl="2" marL="1371600" rtl="0" algn="l">
              <a:spcBef>
                <a:spcPts val="0"/>
              </a:spcBef>
              <a:spcAft>
                <a:spcPts val="0"/>
              </a:spcAft>
              <a:buSzPts val="1500"/>
              <a:buChar char="-"/>
            </a:pPr>
            <a:r>
              <a:rPr lang="en" sz="1500"/>
              <a:t>Baby Boomers: 59 and above</a:t>
            </a:r>
            <a:endParaRPr sz="1500"/>
          </a:p>
          <a:p>
            <a:pPr indent="-323850" lvl="1" marL="914400" rtl="0" algn="l">
              <a:spcBef>
                <a:spcPts val="0"/>
              </a:spcBef>
              <a:spcAft>
                <a:spcPts val="0"/>
              </a:spcAft>
              <a:buSzPts val="1500"/>
              <a:buChar char="-"/>
            </a:pPr>
            <a:r>
              <a:rPr lang="en" sz="1500"/>
              <a:t>Requirements:</a:t>
            </a:r>
            <a:endParaRPr sz="1500"/>
          </a:p>
          <a:p>
            <a:pPr indent="-323850" lvl="2" marL="1371600" rtl="0" algn="l">
              <a:spcBef>
                <a:spcPts val="0"/>
              </a:spcBef>
              <a:spcAft>
                <a:spcPts val="0"/>
              </a:spcAft>
              <a:buSzPts val="1500"/>
              <a:buChar char="-"/>
            </a:pPr>
            <a:r>
              <a:rPr lang="en" sz="1500"/>
              <a:t>Over the age of 18</a:t>
            </a:r>
            <a:endParaRPr sz="1500"/>
          </a:p>
          <a:p>
            <a:pPr indent="-323850" lvl="2" marL="1371600" rtl="0" algn="l">
              <a:spcBef>
                <a:spcPts val="0"/>
              </a:spcBef>
              <a:spcAft>
                <a:spcPts val="0"/>
              </a:spcAft>
              <a:buSzPts val="1500"/>
              <a:buChar char="-"/>
            </a:pPr>
            <a:r>
              <a:rPr lang="en" sz="1500"/>
              <a:t>Shop at a grocery store within the last month</a:t>
            </a:r>
            <a:endParaRPr sz="1500"/>
          </a:p>
          <a:p>
            <a:pPr indent="-323850" lvl="0" marL="457200" rtl="0" algn="l">
              <a:spcBef>
                <a:spcPts val="0"/>
              </a:spcBef>
              <a:spcAft>
                <a:spcPts val="0"/>
              </a:spcAft>
              <a:buSzPts val="1500"/>
              <a:buChar char="-"/>
            </a:pPr>
            <a:r>
              <a:rPr lang="en" sz="1500"/>
              <a:t>Received demographics like gender, generation, salary</a:t>
            </a:r>
            <a:endParaRPr sz="1500"/>
          </a:p>
          <a:p>
            <a:pPr indent="-323850" lvl="0" marL="457200" rtl="0" algn="l">
              <a:spcBef>
                <a:spcPts val="0"/>
              </a:spcBef>
              <a:spcAft>
                <a:spcPts val="0"/>
              </a:spcAft>
              <a:buSzPts val="1500"/>
              <a:buChar char="-"/>
            </a:pPr>
            <a:r>
              <a:rPr lang="en" sz="1500"/>
              <a:t>Received consistent amount between the generations</a:t>
            </a:r>
            <a:endParaRPr sz="1500"/>
          </a:p>
          <a:p>
            <a:pPr indent="-323850" lvl="1" marL="914400" rtl="0" algn="l">
              <a:spcBef>
                <a:spcPts val="0"/>
              </a:spcBef>
              <a:spcAft>
                <a:spcPts val="0"/>
              </a:spcAft>
              <a:buSzPts val="1500"/>
              <a:buChar char="-"/>
            </a:pPr>
            <a:r>
              <a:rPr lang="en" sz="1500"/>
              <a:t>125 each</a:t>
            </a:r>
            <a:endParaRPr sz="1500"/>
          </a:p>
          <a:p>
            <a:pPr indent="-323850" lvl="0" marL="457200" rtl="0" algn="l">
              <a:spcBef>
                <a:spcPts val="0"/>
              </a:spcBef>
              <a:spcAft>
                <a:spcPts val="0"/>
              </a:spcAft>
              <a:buSzPts val="1500"/>
              <a:buChar char="-"/>
            </a:pPr>
            <a:r>
              <a:rPr lang="en" sz="1500"/>
              <a:t>Quantitative data to sort through on R</a:t>
            </a:r>
            <a:endParaRPr sz="1500"/>
          </a:p>
          <a:p>
            <a:pPr indent="-323850" lvl="0" marL="457200" rtl="0" algn="l">
              <a:spcBef>
                <a:spcPts val="0"/>
              </a:spcBef>
              <a:spcAft>
                <a:spcPts val="0"/>
              </a:spcAft>
              <a:buSzPts val="1500"/>
              <a:buChar char="-"/>
            </a:pPr>
            <a:r>
              <a:rPr lang="en" sz="1500"/>
              <a:t>Multiple choice, scaling, open ended</a:t>
            </a:r>
            <a:endParaRPr sz="1500"/>
          </a:p>
        </p:txBody>
      </p:sp>
      <p:sp>
        <p:nvSpPr>
          <p:cNvPr id="1206" name="Google Shape;1206;p44"/>
          <p:cNvSpPr/>
          <p:nvPr/>
        </p:nvSpPr>
        <p:spPr>
          <a:xfrm>
            <a:off x="7729349" y="771766"/>
            <a:ext cx="342190" cy="420329"/>
          </a:xfrm>
          <a:custGeom>
            <a:rect b="b" l="l" r="r" t="t"/>
            <a:pathLst>
              <a:path extrusionOk="0" h="14949" w="12170">
                <a:moveTo>
                  <a:pt x="8993" y="1"/>
                </a:moveTo>
                <a:cubicBezTo>
                  <a:pt x="4319" y="1892"/>
                  <a:pt x="2427" y="5389"/>
                  <a:pt x="2659" y="8690"/>
                </a:cubicBezTo>
                <a:cubicBezTo>
                  <a:pt x="1161" y="8922"/>
                  <a:pt x="1" y="10225"/>
                  <a:pt x="1" y="11795"/>
                </a:cubicBezTo>
                <a:cubicBezTo>
                  <a:pt x="1" y="13663"/>
                  <a:pt x="1532" y="14948"/>
                  <a:pt x="3165" y="14948"/>
                </a:cubicBezTo>
                <a:cubicBezTo>
                  <a:pt x="3762" y="14948"/>
                  <a:pt x="4372" y="14777"/>
                  <a:pt x="4925" y="14400"/>
                </a:cubicBezTo>
                <a:cubicBezTo>
                  <a:pt x="3659" y="12901"/>
                  <a:pt x="3659" y="10688"/>
                  <a:pt x="4925" y="9208"/>
                </a:cubicBezTo>
                <a:cubicBezTo>
                  <a:pt x="4515" y="8922"/>
                  <a:pt x="4051" y="8744"/>
                  <a:pt x="3551" y="8672"/>
                </a:cubicBezTo>
                <a:cubicBezTo>
                  <a:pt x="3373" y="6620"/>
                  <a:pt x="4212" y="4283"/>
                  <a:pt x="6281" y="2570"/>
                </a:cubicBezTo>
                <a:lnTo>
                  <a:pt x="6281" y="2570"/>
                </a:lnTo>
                <a:cubicBezTo>
                  <a:pt x="5710" y="4658"/>
                  <a:pt x="5586" y="7120"/>
                  <a:pt x="6870" y="8869"/>
                </a:cubicBezTo>
                <a:cubicBezTo>
                  <a:pt x="4872" y="9636"/>
                  <a:pt x="4194" y="12152"/>
                  <a:pt x="5586" y="13811"/>
                </a:cubicBezTo>
                <a:cubicBezTo>
                  <a:pt x="6233" y="14596"/>
                  <a:pt x="7107" y="14948"/>
                  <a:pt x="7970" y="14948"/>
                </a:cubicBezTo>
                <a:cubicBezTo>
                  <a:pt x="9580" y="14948"/>
                  <a:pt x="11152" y="13723"/>
                  <a:pt x="11152" y="11795"/>
                </a:cubicBezTo>
                <a:cubicBezTo>
                  <a:pt x="11152" y="10063"/>
                  <a:pt x="9741" y="8650"/>
                  <a:pt x="7993" y="8650"/>
                </a:cubicBezTo>
                <a:cubicBezTo>
                  <a:pt x="7940" y="8650"/>
                  <a:pt x="7887" y="8652"/>
                  <a:pt x="7834" y="8654"/>
                </a:cubicBezTo>
                <a:cubicBezTo>
                  <a:pt x="6317" y="6977"/>
                  <a:pt x="6620" y="4461"/>
                  <a:pt x="7281" y="2285"/>
                </a:cubicBezTo>
                <a:lnTo>
                  <a:pt x="7281" y="2285"/>
                </a:lnTo>
                <a:cubicBezTo>
                  <a:pt x="7540" y="2647"/>
                  <a:pt x="7849" y="2910"/>
                  <a:pt x="7868" y="2910"/>
                </a:cubicBezTo>
                <a:cubicBezTo>
                  <a:pt x="7869" y="2910"/>
                  <a:pt x="7869" y="2910"/>
                  <a:pt x="7869" y="2910"/>
                </a:cubicBezTo>
                <a:lnTo>
                  <a:pt x="7869" y="2910"/>
                </a:lnTo>
                <a:cubicBezTo>
                  <a:pt x="7566" y="3677"/>
                  <a:pt x="7834" y="4569"/>
                  <a:pt x="8565" y="5015"/>
                </a:cubicBezTo>
                <a:cubicBezTo>
                  <a:pt x="8940" y="5246"/>
                  <a:pt x="9627" y="5313"/>
                  <a:pt x="10327" y="5313"/>
                </a:cubicBezTo>
                <a:cubicBezTo>
                  <a:pt x="11028" y="5313"/>
                  <a:pt x="11741" y="5246"/>
                  <a:pt x="12169" y="5211"/>
                </a:cubicBezTo>
                <a:cubicBezTo>
                  <a:pt x="11866" y="4444"/>
                  <a:pt x="11117" y="2534"/>
                  <a:pt x="10367" y="2088"/>
                </a:cubicBezTo>
                <a:cubicBezTo>
                  <a:pt x="10084" y="1915"/>
                  <a:pt x="9772" y="1832"/>
                  <a:pt x="9465" y="1832"/>
                </a:cubicBezTo>
                <a:cubicBezTo>
                  <a:pt x="9077" y="1832"/>
                  <a:pt x="8696" y="1964"/>
                  <a:pt x="8387" y="2213"/>
                </a:cubicBezTo>
                <a:cubicBezTo>
                  <a:pt x="8155" y="1999"/>
                  <a:pt x="7959" y="1749"/>
                  <a:pt x="7816" y="1535"/>
                </a:cubicBezTo>
                <a:cubicBezTo>
                  <a:pt x="8280" y="1268"/>
                  <a:pt x="8779" y="1036"/>
                  <a:pt x="9315" y="821"/>
                </a:cubicBezTo>
                <a:lnTo>
                  <a:pt x="89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44"/>
          <p:cNvGrpSpPr/>
          <p:nvPr/>
        </p:nvGrpSpPr>
        <p:grpSpPr>
          <a:xfrm>
            <a:off x="6163698" y="4604100"/>
            <a:ext cx="434219" cy="414874"/>
            <a:chOff x="3887175" y="1656500"/>
            <a:chExt cx="386075" cy="368875"/>
          </a:xfrm>
        </p:grpSpPr>
        <p:sp>
          <p:nvSpPr>
            <p:cNvPr id="1208" name="Google Shape;1208;p44"/>
            <p:cNvSpPr/>
            <p:nvPr/>
          </p:nvSpPr>
          <p:spPr>
            <a:xfrm>
              <a:off x="4049750" y="1767525"/>
              <a:ext cx="39725" cy="29900"/>
            </a:xfrm>
            <a:custGeom>
              <a:rect b="b" l="l" r="r" t="t"/>
              <a:pathLst>
                <a:path extrusionOk="0" h="1196" w="1589">
                  <a:moveTo>
                    <a:pt x="803" y="1"/>
                  </a:moveTo>
                  <a:cubicBezTo>
                    <a:pt x="0" y="1"/>
                    <a:pt x="18" y="1196"/>
                    <a:pt x="803" y="1196"/>
                  </a:cubicBezTo>
                  <a:cubicBezTo>
                    <a:pt x="1588" y="1196"/>
                    <a:pt x="1588"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4"/>
            <p:cNvSpPr/>
            <p:nvPr/>
          </p:nvSpPr>
          <p:spPr>
            <a:xfrm>
              <a:off x="4124675" y="1670275"/>
              <a:ext cx="97725" cy="74975"/>
            </a:xfrm>
            <a:custGeom>
              <a:rect b="b" l="l" r="r" t="t"/>
              <a:pathLst>
                <a:path extrusionOk="0" h="2999" w="3909">
                  <a:moveTo>
                    <a:pt x="1286" y="1"/>
                  </a:moveTo>
                  <a:lnTo>
                    <a:pt x="1286" y="1"/>
                  </a:lnTo>
                  <a:cubicBezTo>
                    <a:pt x="1" y="947"/>
                    <a:pt x="679" y="2998"/>
                    <a:pt x="2285" y="2998"/>
                  </a:cubicBezTo>
                  <a:cubicBezTo>
                    <a:pt x="3052" y="2998"/>
                    <a:pt x="3694" y="2499"/>
                    <a:pt x="3909" y="1785"/>
                  </a:cubicBezTo>
                  <a:cubicBezTo>
                    <a:pt x="3159" y="1000"/>
                    <a:pt x="2267" y="393"/>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4"/>
            <p:cNvSpPr/>
            <p:nvPr/>
          </p:nvSpPr>
          <p:spPr>
            <a:xfrm>
              <a:off x="3915925" y="1708650"/>
              <a:ext cx="76600" cy="71900"/>
            </a:xfrm>
            <a:custGeom>
              <a:rect b="b" l="l" r="r" t="t"/>
              <a:pathLst>
                <a:path extrusionOk="0" h="2876" w="3064">
                  <a:moveTo>
                    <a:pt x="1660" y="0"/>
                  </a:moveTo>
                  <a:cubicBezTo>
                    <a:pt x="982" y="643"/>
                    <a:pt x="393" y="1463"/>
                    <a:pt x="1" y="2373"/>
                  </a:cubicBezTo>
                  <a:cubicBezTo>
                    <a:pt x="321" y="2726"/>
                    <a:pt x="700" y="2875"/>
                    <a:pt x="1067" y="2875"/>
                  </a:cubicBezTo>
                  <a:cubicBezTo>
                    <a:pt x="2111" y="2875"/>
                    <a:pt x="3064" y="1675"/>
                    <a:pt x="2338" y="553"/>
                  </a:cubicBezTo>
                  <a:cubicBezTo>
                    <a:pt x="2177" y="304"/>
                    <a:pt x="1928" y="107"/>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4"/>
            <p:cNvSpPr/>
            <p:nvPr/>
          </p:nvSpPr>
          <p:spPr>
            <a:xfrm>
              <a:off x="3887175" y="1656500"/>
              <a:ext cx="386075" cy="188275"/>
            </a:xfrm>
            <a:custGeom>
              <a:rect b="b" l="l" r="r" t="t"/>
              <a:pathLst>
                <a:path extrusionOk="0" h="7531" w="15443">
                  <a:moveTo>
                    <a:pt x="7306" y="3549"/>
                  </a:moveTo>
                  <a:cubicBezTo>
                    <a:pt x="8109" y="3549"/>
                    <a:pt x="8769" y="4227"/>
                    <a:pt x="8769" y="5030"/>
                  </a:cubicBezTo>
                  <a:cubicBezTo>
                    <a:pt x="8769" y="5851"/>
                    <a:pt x="8109" y="6511"/>
                    <a:pt x="7306" y="6511"/>
                  </a:cubicBezTo>
                  <a:cubicBezTo>
                    <a:pt x="6486" y="6511"/>
                    <a:pt x="5825" y="5851"/>
                    <a:pt x="5825" y="5030"/>
                  </a:cubicBezTo>
                  <a:cubicBezTo>
                    <a:pt x="5825" y="4227"/>
                    <a:pt x="6486" y="3549"/>
                    <a:pt x="7306" y="3549"/>
                  </a:cubicBezTo>
                  <a:close/>
                  <a:moveTo>
                    <a:pt x="7994" y="1"/>
                  </a:moveTo>
                  <a:cubicBezTo>
                    <a:pt x="6431" y="1"/>
                    <a:pt x="4850" y="485"/>
                    <a:pt x="3524" y="1480"/>
                  </a:cubicBezTo>
                  <a:cubicBezTo>
                    <a:pt x="3774" y="1622"/>
                    <a:pt x="3988" y="1837"/>
                    <a:pt x="4166" y="2086"/>
                  </a:cubicBezTo>
                  <a:cubicBezTo>
                    <a:pt x="5372" y="3783"/>
                    <a:pt x="3956" y="5842"/>
                    <a:pt x="2238" y="5842"/>
                  </a:cubicBezTo>
                  <a:cubicBezTo>
                    <a:pt x="1769" y="5842"/>
                    <a:pt x="1278" y="5689"/>
                    <a:pt x="812" y="5334"/>
                  </a:cubicBezTo>
                  <a:cubicBezTo>
                    <a:pt x="615" y="6012"/>
                    <a:pt x="508" y="6743"/>
                    <a:pt x="508" y="7475"/>
                  </a:cubicBezTo>
                  <a:cubicBezTo>
                    <a:pt x="508" y="7522"/>
                    <a:pt x="1" y="7530"/>
                    <a:pt x="4426" y="7530"/>
                  </a:cubicBezTo>
                  <a:cubicBezTo>
                    <a:pt x="6638" y="7530"/>
                    <a:pt x="10084" y="7528"/>
                    <a:pt x="15443" y="7528"/>
                  </a:cubicBezTo>
                  <a:cubicBezTo>
                    <a:pt x="15443" y="5833"/>
                    <a:pt x="14925" y="4334"/>
                    <a:pt x="14033" y="3086"/>
                  </a:cubicBezTo>
                  <a:cubicBezTo>
                    <a:pt x="13587" y="3924"/>
                    <a:pt x="12731" y="4424"/>
                    <a:pt x="11785" y="4424"/>
                  </a:cubicBezTo>
                  <a:cubicBezTo>
                    <a:pt x="9608" y="4424"/>
                    <a:pt x="8448" y="1872"/>
                    <a:pt x="9840" y="231"/>
                  </a:cubicBezTo>
                  <a:cubicBezTo>
                    <a:pt x="9239" y="78"/>
                    <a:pt x="8618" y="1"/>
                    <a:pt x="7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4"/>
            <p:cNvSpPr/>
            <p:nvPr/>
          </p:nvSpPr>
          <p:spPr>
            <a:xfrm>
              <a:off x="4028325" y="1866550"/>
              <a:ext cx="116450" cy="158825"/>
            </a:xfrm>
            <a:custGeom>
              <a:rect b="b" l="l" r="r" t="t"/>
              <a:pathLst>
                <a:path extrusionOk="0" h="6353" w="4658">
                  <a:moveTo>
                    <a:pt x="376" y="1"/>
                  </a:moveTo>
                  <a:lnTo>
                    <a:pt x="55" y="4765"/>
                  </a:lnTo>
                  <a:cubicBezTo>
                    <a:pt x="1" y="5621"/>
                    <a:pt x="679" y="6353"/>
                    <a:pt x="1553" y="6353"/>
                  </a:cubicBezTo>
                  <a:lnTo>
                    <a:pt x="3123" y="6353"/>
                  </a:lnTo>
                  <a:cubicBezTo>
                    <a:pt x="3980" y="6353"/>
                    <a:pt x="4658" y="5621"/>
                    <a:pt x="4604" y="4765"/>
                  </a:cubicBezTo>
                  <a:lnTo>
                    <a:pt x="4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Utilizing the Data</a:t>
            </a:r>
            <a:endParaRPr/>
          </a:p>
        </p:txBody>
      </p:sp>
      <p:sp>
        <p:nvSpPr>
          <p:cNvPr id="1218" name="Google Shape;1218;p45"/>
          <p:cNvSpPr txBox="1"/>
          <p:nvPr>
            <p:ph idx="1" type="body"/>
          </p:nvPr>
        </p:nvSpPr>
        <p:spPr>
          <a:xfrm>
            <a:off x="720000" y="1215750"/>
            <a:ext cx="7704000" cy="36825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b="1" lang="en" sz="1750"/>
              <a:t>Quantitative</a:t>
            </a:r>
            <a:endParaRPr b="1" sz="1750"/>
          </a:p>
          <a:p>
            <a:pPr indent="-336550" lvl="1" marL="914400" rtl="0" algn="l">
              <a:spcBef>
                <a:spcPts val="0"/>
              </a:spcBef>
              <a:spcAft>
                <a:spcPts val="0"/>
              </a:spcAft>
              <a:buSzPts val="1700"/>
              <a:buChar char="-"/>
            </a:pPr>
            <a:r>
              <a:rPr lang="en" sz="1750"/>
              <a:t>Received raw data in CSV file after completion of survey</a:t>
            </a:r>
            <a:endParaRPr sz="1750"/>
          </a:p>
          <a:p>
            <a:pPr indent="-339725" lvl="1" marL="914400" rtl="0" algn="l">
              <a:spcBef>
                <a:spcPts val="0"/>
              </a:spcBef>
              <a:spcAft>
                <a:spcPts val="0"/>
              </a:spcAft>
              <a:buSzPts val="1750"/>
              <a:buChar char="-"/>
            </a:pPr>
            <a:r>
              <a:rPr lang="en" sz="1750"/>
              <a:t>Cleaned the data</a:t>
            </a:r>
            <a:endParaRPr sz="1750"/>
          </a:p>
          <a:p>
            <a:pPr indent="-336550" lvl="1" marL="914400" rtl="0" algn="l">
              <a:spcBef>
                <a:spcPts val="0"/>
              </a:spcBef>
              <a:spcAft>
                <a:spcPts val="0"/>
              </a:spcAft>
              <a:buSzPts val="1700"/>
              <a:buChar char="-"/>
            </a:pPr>
            <a:r>
              <a:rPr lang="en" sz="1750"/>
              <a:t>Converted data into spreadsheet</a:t>
            </a:r>
            <a:endParaRPr sz="1750"/>
          </a:p>
          <a:p>
            <a:pPr indent="-336550" lvl="1" marL="914400" rtl="0" algn="l">
              <a:spcBef>
                <a:spcPts val="0"/>
              </a:spcBef>
              <a:spcAft>
                <a:spcPts val="0"/>
              </a:spcAft>
              <a:buSzPts val="1700"/>
              <a:buChar char="-"/>
            </a:pPr>
            <a:r>
              <a:rPr lang="en" sz="1750"/>
              <a:t>Utilized R &amp; Minitab </a:t>
            </a:r>
            <a:endParaRPr sz="1750"/>
          </a:p>
          <a:p>
            <a:pPr indent="-336550" lvl="2" marL="1371600" rtl="0" algn="l">
              <a:spcBef>
                <a:spcPts val="0"/>
              </a:spcBef>
              <a:spcAft>
                <a:spcPts val="0"/>
              </a:spcAft>
              <a:buSzPts val="1700"/>
              <a:buChar char="-"/>
            </a:pPr>
            <a:r>
              <a:rPr lang="en" sz="1900"/>
              <a:t>G</a:t>
            </a:r>
            <a:r>
              <a:rPr lang="en" sz="1900"/>
              <a:t>raphs</a:t>
            </a:r>
            <a:endParaRPr sz="1900"/>
          </a:p>
          <a:p>
            <a:pPr indent="-336550" lvl="2" marL="1371600" rtl="0" algn="l">
              <a:spcBef>
                <a:spcPts val="0"/>
              </a:spcBef>
              <a:spcAft>
                <a:spcPts val="0"/>
              </a:spcAft>
              <a:buSzPts val="1700"/>
              <a:buChar char="-"/>
            </a:pPr>
            <a:r>
              <a:rPr lang="en" sz="1900"/>
              <a:t>Regressions</a:t>
            </a:r>
            <a:endParaRPr sz="1900"/>
          </a:p>
          <a:p>
            <a:pPr indent="-336550" lvl="2" marL="1371600" rtl="0" algn="l">
              <a:spcBef>
                <a:spcPts val="0"/>
              </a:spcBef>
              <a:spcAft>
                <a:spcPts val="0"/>
              </a:spcAft>
              <a:buSzPts val="1700"/>
              <a:buChar char="-"/>
            </a:pPr>
            <a:r>
              <a:rPr lang="en" sz="1900"/>
              <a:t>Distributions</a:t>
            </a:r>
            <a:endParaRPr sz="1900"/>
          </a:p>
          <a:p>
            <a:pPr indent="-349250" lvl="0" marL="457200" rtl="0" algn="l">
              <a:spcBef>
                <a:spcPts val="0"/>
              </a:spcBef>
              <a:spcAft>
                <a:spcPts val="0"/>
              </a:spcAft>
              <a:buSzPts val="1900"/>
              <a:buChar char="-"/>
            </a:pPr>
            <a:r>
              <a:rPr b="1" lang="en" sz="1900"/>
              <a:t>Qualitative</a:t>
            </a:r>
            <a:endParaRPr b="1" sz="1900"/>
          </a:p>
          <a:p>
            <a:pPr indent="-349250" lvl="1" marL="914400" rtl="0" algn="l">
              <a:spcBef>
                <a:spcPts val="0"/>
              </a:spcBef>
              <a:spcAft>
                <a:spcPts val="0"/>
              </a:spcAft>
              <a:buSzPts val="1900"/>
              <a:buChar char="-"/>
            </a:pPr>
            <a:r>
              <a:rPr lang="en" sz="1900"/>
              <a:t>Finding key words</a:t>
            </a:r>
            <a:endParaRPr sz="1900"/>
          </a:p>
          <a:p>
            <a:pPr indent="-349250" lvl="1" marL="914400" rtl="0" algn="l">
              <a:spcBef>
                <a:spcPts val="0"/>
              </a:spcBef>
              <a:spcAft>
                <a:spcPts val="0"/>
              </a:spcAft>
              <a:buSzPts val="1900"/>
              <a:buChar char="-"/>
            </a:pPr>
            <a:r>
              <a:rPr lang="en" sz="1900"/>
              <a:t>Looking for commonalities between respondents</a:t>
            </a:r>
            <a:endParaRPr sz="1900"/>
          </a:p>
        </p:txBody>
      </p:sp>
      <p:grpSp>
        <p:nvGrpSpPr>
          <p:cNvPr id="1219" name="Google Shape;1219;p45"/>
          <p:cNvGrpSpPr/>
          <p:nvPr/>
        </p:nvGrpSpPr>
        <p:grpSpPr>
          <a:xfrm>
            <a:off x="137123" y="2617875"/>
            <a:ext cx="434219" cy="414874"/>
            <a:chOff x="3887175" y="1656500"/>
            <a:chExt cx="386075" cy="368875"/>
          </a:xfrm>
        </p:grpSpPr>
        <p:sp>
          <p:nvSpPr>
            <p:cNvPr id="1220" name="Google Shape;1220;p45"/>
            <p:cNvSpPr/>
            <p:nvPr/>
          </p:nvSpPr>
          <p:spPr>
            <a:xfrm>
              <a:off x="4049750" y="1767525"/>
              <a:ext cx="39725" cy="29900"/>
            </a:xfrm>
            <a:custGeom>
              <a:rect b="b" l="l" r="r" t="t"/>
              <a:pathLst>
                <a:path extrusionOk="0" h="1196" w="1589">
                  <a:moveTo>
                    <a:pt x="803" y="1"/>
                  </a:moveTo>
                  <a:cubicBezTo>
                    <a:pt x="0" y="1"/>
                    <a:pt x="18" y="1196"/>
                    <a:pt x="803" y="1196"/>
                  </a:cubicBezTo>
                  <a:cubicBezTo>
                    <a:pt x="1588" y="1196"/>
                    <a:pt x="1588"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4124675" y="1670275"/>
              <a:ext cx="97725" cy="74975"/>
            </a:xfrm>
            <a:custGeom>
              <a:rect b="b" l="l" r="r" t="t"/>
              <a:pathLst>
                <a:path extrusionOk="0" h="2999" w="3909">
                  <a:moveTo>
                    <a:pt x="1286" y="1"/>
                  </a:moveTo>
                  <a:lnTo>
                    <a:pt x="1286" y="1"/>
                  </a:lnTo>
                  <a:cubicBezTo>
                    <a:pt x="1" y="947"/>
                    <a:pt x="679" y="2998"/>
                    <a:pt x="2285" y="2998"/>
                  </a:cubicBezTo>
                  <a:cubicBezTo>
                    <a:pt x="3052" y="2998"/>
                    <a:pt x="3694" y="2499"/>
                    <a:pt x="3909" y="1785"/>
                  </a:cubicBezTo>
                  <a:cubicBezTo>
                    <a:pt x="3159" y="1000"/>
                    <a:pt x="2267" y="393"/>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3915925" y="1708650"/>
              <a:ext cx="76600" cy="71900"/>
            </a:xfrm>
            <a:custGeom>
              <a:rect b="b" l="l" r="r" t="t"/>
              <a:pathLst>
                <a:path extrusionOk="0" h="2876" w="3064">
                  <a:moveTo>
                    <a:pt x="1660" y="0"/>
                  </a:moveTo>
                  <a:cubicBezTo>
                    <a:pt x="982" y="643"/>
                    <a:pt x="393" y="1463"/>
                    <a:pt x="1" y="2373"/>
                  </a:cubicBezTo>
                  <a:cubicBezTo>
                    <a:pt x="321" y="2726"/>
                    <a:pt x="700" y="2875"/>
                    <a:pt x="1067" y="2875"/>
                  </a:cubicBezTo>
                  <a:cubicBezTo>
                    <a:pt x="2111" y="2875"/>
                    <a:pt x="3064" y="1675"/>
                    <a:pt x="2338" y="553"/>
                  </a:cubicBezTo>
                  <a:cubicBezTo>
                    <a:pt x="2177" y="304"/>
                    <a:pt x="1928" y="107"/>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3887175" y="1656500"/>
              <a:ext cx="386075" cy="188275"/>
            </a:xfrm>
            <a:custGeom>
              <a:rect b="b" l="l" r="r" t="t"/>
              <a:pathLst>
                <a:path extrusionOk="0" h="7531" w="15443">
                  <a:moveTo>
                    <a:pt x="7306" y="3549"/>
                  </a:moveTo>
                  <a:cubicBezTo>
                    <a:pt x="8109" y="3549"/>
                    <a:pt x="8769" y="4227"/>
                    <a:pt x="8769" y="5030"/>
                  </a:cubicBezTo>
                  <a:cubicBezTo>
                    <a:pt x="8769" y="5851"/>
                    <a:pt x="8109" y="6511"/>
                    <a:pt x="7306" y="6511"/>
                  </a:cubicBezTo>
                  <a:cubicBezTo>
                    <a:pt x="6486" y="6511"/>
                    <a:pt x="5825" y="5851"/>
                    <a:pt x="5825" y="5030"/>
                  </a:cubicBezTo>
                  <a:cubicBezTo>
                    <a:pt x="5825" y="4227"/>
                    <a:pt x="6486" y="3549"/>
                    <a:pt x="7306" y="3549"/>
                  </a:cubicBezTo>
                  <a:close/>
                  <a:moveTo>
                    <a:pt x="7994" y="1"/>
                  </a:moveTo>
                  <a:cubicBezTo>
                    <a:pt x="6431" y="1"/>
                    <a:pt x="4850" y="485"/>
                    <a:pt x="3524" y="1480"/>
                  </a:cubicBezTo>
                  <a:cubicBezTo>
                    <a:pt x="3774" y="1622"/>
                    <a:pt x="3988" y="1837"/>
                    <a:pt x="4166" y="2086"/>
                  </a:cubicBezTo>
                  <a:cubicBezTo>
                    <a:pt x="5372" y="3783"/>
                    <a:pt x="3956" y="5842"/>
                    <a:pt x="2238" y="5842"/>
                  </a:cubicBezTo>
                  <a:cubicBezTo>
                    <a:pt x="1769" y="5842"/>
                    <a:pt x="1278" y="5689"/>
                    <a:pt x="812" y="5334"/>
                  </a:cubicBezTo>
                  <a:cubicBezTo>
                    <a:pt x="615" y="6012"/>
                    <a:pt x="508" y="6743"/>
                    <a:pt x="508" y="7475"/>
                  </a:cubicBezTo>
                  <a:cubicBezTo>
                    <a:pt x="508" y="7522"/>
                    <a:pt x="1" y="7530"/>
                    <a:pt x="4426" y="7530"/>
                  </a:cubicBezTo>
                  <a:cubicBezTo>
                    <a:pt x="6638" y="7530"/>
                    <a:pt x="10084" y="7528"/>
                    <a:pt x="15443" y="7528"/>
                  </a:cubicBezTo>
                  <a:cubicBezTo>
                    <a:pt x="15443" y="5833"/>
                    <a:pt x="14925" y="4334"/>
                    <a:pt x="14033" y="3086"/>
                  </a:cubicBezTo>
                  <a:cubicBezTo>
                    <a:pt x="13587" y="3924"/>
                    <a:pt x="12731" y="4424"/>
                    <a:pt x="11785" y="4424"/>
                  </a:cubicBezTo>
                  <a:cubicBezTo>
                    <a:pt x="9608" y="4424"/>
                    <a:pt x="8448" y="1872"/>
                    <a:pt x="9840" y="231"/>
                  </a:cubicBezTo>
                  <a:cubicBezTo>
                    <a:pt x="9239" y="78"/>
                    <a:pt x="8618" y="1"/>
                    <a:pt x="7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4028325" y="1866550"/>
              <a:ext cx="116450" cy="158825"/>
            </a:xfrm>
            <a:custGeom>
              <a:rect b="b" l="l" r="r" t="t"/>
              <a:pathLst>
                <a:path extrusionOk="0" h="6353" w="4658">
                  <a:moveTo>
                    <a:pt x="376" y="1"/>
                  </a:moveTo>
                  <a:lnTo>
                    <a:pt x="55" y="4765"/>
                  </a:lnTo>
                  <a:cubicBezTo>
                    <a:pt x="1" y="5621"/>
                    <a:pt x="679" y="6353"/>
                    <a:pt x="1553" y="6353"/>
                  </a:cubicBezTo>
                  <a:lnTo>
                    <a:pt x="3123" y="6353"/>
                  </a:lnTo>
                  <a:cubicBezTo>
                    <a:pt x="3980" y="6353"/>
                    <a:pt x="4658" y="5621"/>
                    <a:pt x="4604" y="4765"/>
                  </a:cubicBezTo>
                  <a:lnTo>
                    <a:pt x="4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28"/>
          <p:cNvSpPr txBox="1"/>
          <p:nvPr/>
        </p:nvSpPr>
        <p:spPr>
          <a:xfrm>
            <a:off x="6161188" y="3733400"/>
            <a:ext cx="200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mbay"/>
                <a:ea typeface="Cambay"/>
                <a:cs typeface="Cambay"/>
                <a:sym typeface="Cambay"/>
              </a:rPr>
              <a:t>Elijah Weis</a:t>
            </a:r>
            <a:endParaRPr>
              <a:latin typeface="Cambay"/>
              <a:ea typeface="Cambay"/>
              <a:cs typeface="Cambay"/>
              <a:sym typeface="Cambay"/>
            </a:endParaRPr>
          </a:p>
        </p:txBody>
      </p:sp>
      <p:pic>
        <p:nvPicPr>
          <p:cNvPr id="837" name="Google Shape;837;p28"/>
          <p:cNvPicPr preferRelativeResize="0"/>
          <p:nvPr/>
        </p:nvPicPr>
        <p:blipFill rotWithShape="1">
          <a:blip r:embed="rId3">
            <a:alphaModFix/>
          </a:blip>
          <a:srcRect b="0" l="0" r="10" t="23937"/>
          <a:stretch/>
        </p:blipFill>
        <p:spPr>
          <a:xfrm>
            <a:off x="6517288" y="1504725"/>
            <a:ext cx="1295400" cy="2133376"/>
          </a:xfrm>
          <a:prstGeom prst="rect">
            <a:avLst/>
          </a:prstGeom>
          <a:noFill/>
          <a:ln cap="flat" cmpd="sng" w="38100">
            <a:solidFill>
              <a:srgbClr val="000000"/>
            </a:solidFill>
            <a:prstDash val="solid"/>
            <a:round/>
            <a:headEnd len="sm" w="sm" type="none"/>
            <a:tailEnd len="sm" w="sm" type="none"/>
          </a:ln>
        </p:spPr>
      </p:pic>
      <p:pic>
        <p:nvPicPr>
          <p:cNvPr id="838" name="Google Shape;838;p28"/>
          <p:cNvPicPr preferRelativeResize="0"/>
          <p:nvPr/>
        </p:nvPicPr>
        <p:blipFill rotWithShape="1">
          <a:blip r:embed="rId4">
            <a:alphaModFix/>
          </a:blip>
          <a:srcRect b="0" l="24800" r="24800" t="0"/>
          <a:stretch/>
        </p:blipFill>
        <p:spPr>
          <a:xfrm>
            <a:off x="2799813" y="1505250"/>
            <a:ext cx="1631002" cy="2156949"/>
          </a:xfrm>
          <a:prstGeom prst="rect">
            <a:avLst/>
          </a:prstGeom>
          <a:noFill/>
          <a:ln cap="flat" cmpd="sng" w="38100">
            <a:solidFill>
              <a:srgbClr val="000000"/>
            </a:solidFill>
            <a:prstDash val="solid"/>
            <a:round/>
            <a:headEnd len="sm" w="sm" type="none"/>
            <a:tailEnd len="sm" w="sm" type="none"/>
          </a:ln>
        </p:spPr>
      </p:pic>
      <p:sp>
        <p:nvSpPr>
          <p:cNvPr id="839" name="Google Shape;839;p28"/>
          <p:cNvSpPr txBox="1"/>
          <p:nvPr/>
        </p:nvSpPr>
        <p:spPr>
          <a:xfrm>
            <a:off x="2967613" y="3731450"/>
            <a:ext cx="12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mbay"/>
                <a:ea typeface="Cambay"/>
                <a:cs typeface="Cambay"/>
                <a:sym typeface="Cambay"/>
              </a:rPr>
              <a:t>John Dames</a:t>
            </a:r>
            <a:endParaRPr>
              <a:latin typeface="Cambay"/>
              <a:ea typeface="Cambay"/>
              <a:cs typeface="Cambay"/>
              <a:sym typeface="Cambay"/>
            </a:endParaRPr>
          </a:p>
        </p:txBody>
      </p:sp>
      <p:pic>
        <p:nvPicPr>
          <p:cNvPr id="840" name="Google Shape;840;p28"/>
          <p:cNvPicPr preferRelativeResize="0"/>
          <p:nvPr/>
        </p:nvPicPr>
        <p:blipFill rotWithShape="1">
          <a:blip r:embed="rId5">
            <a:alphaModFix/>
          </a:blip>
          <a:srcRect b="10754" l="34708" r="22197" t="0"/>
          <a:stretch/>
        </p:blipFill>
        <p:spPr>
          <a:xfrm>
            <a:off x="975202" y="1505250"/>
            <a:ext cx="1562737" cy="2156949"/>
          </a:xfrm>
          <a:prstGeom prst="rect">
            <a:avLst/>
          </a:prstGeom>
          <a:noFill/>
          <a:ln cap="flat" cmpd="sng" w="38100">
            <a:solidFill>
              <a:srgbClr val="000000"/>
            </a:solidFill>
            <a:prstDash val="solid"/>
            <a:round/>
            <a:headEnd len="sm" w="sm" type="none"/>
            <a:tailEnd len="sm" w="sm" type="none"/>
          </a:ln>
        </p:spPr>
      </p:pic>
      <p:sp>
        <p:nvSpPr>
          <p:cNvPr id="841" name="Google Shape;841;p28"/>
          <p:cNvSpPr txBox="1"/>
          <p:nvPr/>
        </p:nvSpPr>
        <p:spPr>
          <a:xfrm>
            <a:off x="975213" y="3731450"/>
            <a:ext cx="16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mbay"/>
                <a:ea typeface="Cambay"/>
                <a:cs typeface="Cambay"/>
                <a:sym typeface="Cambay"/>
              </a:rPr>
              <a:t>Kristina Burgess</a:t>
            </a:r>
            <a:endParaRPr>
              <a:latin typeface="Cambay"/>
              <a:ea typeface="Cambay"/>
              <a:cs typeface="Cambay"/>
              <a:sym typeface="Cambay"/>
            </a:endParaRPr>
          </a:p>
        </p:txBody>
      </p:sp>
      <p:pic>
        <p:nvPicPr>
          <p:cNvPr id="842" name="Google Shape;842;p28"/>
          <p:cNvPicPr preferRelativeResize="0"/>
          <p:nvPr/>
        </p:nvPicPr>
        <p:blipFill rotWithShape="1">
          <a:blip r:embed="rId6">
            <a:alphaModFix/>
          </a:blip>
          <a:srcRect b="11106" l="15618" r="13869" t="10511"/>
          <a:stretch/>
        </p:blipFill>
        <p:spPr>
          <a:xfrm>
            <a:off x="4692688" y="1504725"/>
            <a:ext cx="1562725" cy="2133381"/>
          </a:xfrm>
          <a:prstGeom prst="rect">
            <a:avLst/>
          </a:prstGeom>
          <a:noFill/>
          <a:ln cap="flat" cmpd="sng" w="38100">
            <a:solidFill>
              <a:srgbClr val="000000"/>
            </a:solidFill>
            <a:prstDash val="solid"/>
            <a:round/>
            <a:headEnd len="sm" w="sm" type="none"/>
            <a:tailEnd len="sm" w="sm" type="none"/>
          </a:ln>
        </p:spPr>
      </p:pic>
      <p:sp>
        <p:nvSpPr>
          <p:cNvPr id="843" name="Google Shape;843;p28"/>
          <p:cNvSpPr txBox="1"/>
          <p:nvPr/>
        </p:nvSpPr>
        <p:spPr>
          <a:xfrm>
            <a:off x="4470250" y="3733400"/>
            <a:ext cx="200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Cambay"/>
                <a:ea typeface="Cambay"/>
                <a:cs typeface="Cambay"/>
                <a:sym typeface="Cambay"/>
              </a:rPr>
              <a:t>Manda Egbert</a:t>
            </a:r>
            <a:endParaRPr>
              <a:latin typeface="Cambay"/>
              <a:ea typeface="Cambay"/>
              <a:cs typeface="Cambay"/>
              <a:sym typeface="Cambay"/>
            </a:endParaRPr>
          </a:p>
        </p:txBody>
      </p:sp>
      <p:sp>
        <p:nvSpPr>
          <p:cNvPr id="844" name="Google Shape;844;p28"/>
          <p:cNvSpPr txBox="1"/>
          <p:nvPr>
            <p:ph idx="429496729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TRUMAN STATE UNIVERSITY TEAM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Quality Control</a:t>
            </a:r>
            <a:endParaRPr/>
          </a:p>
        </p:txBody>
      </p:sp>
      <p:sp>
        <p:nvSpPr>
          <p:cNvPr id="1230" name="Google Shape;1230;p46"/>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Had over the 500 expected responses to help compensate</a:t>
            </a:r>
            <a:endParaRPr sz="1600"/>
          </a:p>
          <a:p>
            <a:pPr indent="-330200" lvl="0" marL="457200" rtl="0" algn="l">
              <a:spcBef>
                <a:spcPts val="0"/>
              </a:spcBef>
              <a:spcAft>
                <a:spcPts val="0"/>
              </a:spcAft>
              <a:buSzPts val="1600"/>
              <a:buChar char="-"/>
            </a:pPr>
            <a:r>
              <a:rPr lang="en" sz="1600"/>
              <a:t>Found people that sped through survey</a:t>
            </a:r>
            <a:endParaRPr sz="1600"/>
          </a:p>
          <a:p>
            <a:pPr indent="-330200" lvl="1" marL="914400" rtl="0" algn="l">
              <a:spcBef>
                <a:spcPts val="0"/>
              </a:spcBef>
              <a:spcAft>
                <a:spcPts val="0"/>
              </a:spcAft>
              <a:buSzPts val="1600"/>
              <a:buChar char="-"/>
            </a:pPr>
            <a:r>
              <a:rPr lang="en" sz="1600"/>
              <a:t>Saw average time to finish</a:t>
            </a:r>
            <a:endParaRPr sz="1600"/>
          </a:p>
          <a:p>
            <a:pPr indent="-330200" lvl="2" marL="1371600" rtl="0" algn="l">
              <a:spcBef>
                <a:spcPts val="0"/>
              </a:spcBef>
              <a:spcAft>
                <a:spcPts val="0"/>
              </a:spcAft>
              <a:buSzPts val="1600"/>
              <a:buChar char="-"/>
            </a:pPr>
            <a:r>
              <a:rPr lang="en" sz="1600"/>
              <a:t>Eliminated accordingly</a:t>
            </a:r>
            <a:endParaRPr i="1" sz="1600">
              <a:highlight>
                <a:srgbClr val="FFFF00"/>
              </a:highlight>
            </a:endParaRPr>
          </a:p>
          <a:p>
            <a:pPr indent="-330200" lvl="0" marL="457200" rtl="0" algn="l">
              <a:spcBef>
                <a:spcPts val="0"/>
              </a:spcBef>
              <a:spcAft>
                <a:spcPts val="0"/>
              </a:spcAft>
              <a:buSzPts val="1600"/>
              <a:buChar char="-"/>
            </a:pPr>
            <a:r>
              <a:rPr lang="en" sz="1600"/>
              <a:t>Searched for &amp; eliminated gibberish answers</a:t>
            </a:r>
            <a:endParaRPr sz="1600"/>
          </a:p>
          <a:p>
            <a:pPr indent="-330200" lvl="1" marL="914400" rtl="0" algn="l">
              <a:spcBef>
                <a:spcPts val="0"/>
              </a:spcBef>
              <a:spcAft>
                <a:spcPts val="0"/>
              </a:spcAft>
              <a:buSzPts val="1600"/>
              <a:buChar char="-"/>
            </a:pPr>
            <a:r>
              <a:rPr lang="en" sz="1600"/>
              <a:t>R</a:t>
            </a:r>
            <a:r>
              <a:rPr lang="en" sz="1600"/>
              <a:t>andom letters </a:t>
            </a:r>
            <a:endParaRPr sz="1600"/>
          </a:p>
          <a:p>
            <a:pPr indent="-330200" lvl="1" marL="914400" rtl="0" algn="l">
              <a:spcBef>
                <a:spcPts val="0"/>
              </a:spcBef>
              <a:spcAft>
                <a:spcPts val="0"/>
              </a:spcAft>
              <a:buSzPts val="1600"/>
              <a:buChar char="-"/>
            </a:pPr>
            <a:r>
              <a:rPr lang="en" sz="1600"/>
              <a:t>Repeated phrases</a:t>
            </a:r>
            <a:endParaRPr sz="1600"/>
          </a:p>
          <a:p>
            <a:pPr indent="-330200" lvl="1" marL="914400" rtl="0" algn="l">
              <a:spcBef>
                <a:spcPts val="0"/>
              </a:spcBef>
              <a:spcAft>
                <a:spcPts val="0"/>
              </a:spcAft>
              <a:buSzPts val="1600"/>
              <a:buChar char="-"/>
            </a:pPr>
            <a:r>
              <a:rPr lang="en" sz="1600"/>
              <a:t>Answers not aligning with question</a:t>
            </a:r>
            <a:endParaRPr sz="1600"/>
          </a:p>
          <a:p>
            <a:pPr indent="-330200" lvl="0" marL="457200" rtl="0" algn="l">
              <a:spcBef>
                <a:spcPts val="0"/>
              </a:spcBef>
              <a:spcAft>
                <a:spcPts val="0"/>
              </a:spcAft>
              <a:buSzPts val="1600"/>
              <a:buChar char="-"/>
            </a:pPr>
            <a:r>
              <a:rPr lang="en" sz="1600"/>
              <a:t>Looked for logical outliers</a:t>
            </a:r>
            <a:endParaRPr sz="1600"/>
          </a:p>
          <a:p>
            <a:pPr indent="-330200" lvl="1" marL="914400" rtl="0" algn="l">
              <a:spcBef>
                <a:spcPts val="0"/>
              </a:spcBef>
              <a:spcAft>
                <a:spcPts val="0"/>
              </a:spcAft>
              <a:buSzPts val="1600"/>
              <a:buChar char="-"/>
            </a:pPr>
            <a:r>
              <a:rPr lang="en" sz="1600"/>
              <a:t>Budgets that vastly surpassed their salary</a:t>
            </a:r>
            <a:endParaRPr sz="1600"/>
          </a:p>
          <a:p>
            <a:pPr indent="-330200" lvl="1" marL="914400" rtl="0" algn="l">
              <a:spcBef>
                <a:spcPts val="0"/>
              </a:spcBef>
              <a:spcAft>
                <a:spcPts val="0"/>
              </a:spcAft>
              <a:buSzPts val="1600"/>
              <a:buChar char="-"/>
            </a:pPr>
            <a:r>
              <a:rPr lang="en" sz="1600"/>
              <a:t>Anything outside of 3 standard deviations from the mean </a:t>
            </a:r>
            <a:endParaRPr sz="1600"/>
          </a:p>
        </p:txBody>
      </p:sp>
      <p:grpSp>
        <p:nvGrpSpPr>
          <p:cNvPr id="1231" name="Google Shape;1231;p46"/>
          <p:cNvGrpSpPr/>
          <p:nvPr/>
        </p:nvGrpSpPr>
        <p:grpSpPr>
          <a:xfrm>
            <a:off x="7767148" y="2889000"/>
            <a:ext cx="434219" cy="414874"/>
            <a:chOff x="3887175" y="1656500"/>
            <a:chExt cx="386075" cy="368875"/>
          </a:xfrm>
        </p:grpSpPr>
        <p:sp>
          <p:nvSpPr>
            <p:cNvPr id="1232" name="Google Shape;1232;p46"/>
            <p:cNvSpPr/>
            <p:nvPr/>
          </p:nvSpPr>
          <p:spPr>
            <a:xfrm>
              <a:off x="4049750" y="1767525"/>
              <a:ext cx="39725" cy="29900"/>
            </a:xfrm>
            <a:custGeom>
              <a:rect b="b" l="l" r="r" t="t"/>
              <a:pathLst>
                <a:path extrusionOk="0" h="1196" w="1589">
                  <a:moveTo>
                    <a:pt x="803" y="1"/>
                  </a:moveTo>
                  <a:cubicBezTo>
                    <a:pt x="0" y="1"/>
                    <a:pt x="18" y="1196"/>
                    <a:pt x="803" y="1196"/>
                  </a:cubicBezTo>
                  <a:cubicBezTo>
                    <a:pt x="1588" y="1196"/>
                    <a:pt x="1588"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6"/>
            <p:cNvSpPr/>
            <p:nvPr/>
          </p:nvSpPr>
          <p:spPr>
            <a:xfrm>
              <a:off x="4124675" y="1670275"/>
              <a:ext cx="97725" cy="74975"/>
            </a:xfrm>
            <a:custGeom>
              <a:rect b="b" l="l" r="r" t="t"/>
              <a:pathLst>
                <a:path extrusionOk="0" h="2999" w="3909">
                  <a:moveTo>
                    <a:pt x="1286" y="1"/>
                  </a:moveTo>
                  <a:lnTo>
                    <a:pt x="1286" y="1"/>
                  </a:lnTo>
                  <a:cubicBezTo>
                    <a:pt x="1" y="947"/>
                    <a:pt x="679" y="2998"/>
                    <a:pt x="2285" y="2998"/>
                  </a:cubicBezTo>
                  <a:cubicBezTo>
                    <a:pt x="3052" y="2998"/>
                    <a:pt x="3694" y="2499"/>
                    <a:pt x="3909" y="1785"/>
                  </a:cubicBezTo>
                  <a:cubicBezTo>
                    <a:pt x="3159" y="1000"/>
                    <a:pt x="2267" y="393"/>
                    <a:pt x="1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6"/>
            <p:cNvSpPr/>
            <p:nvPr/>
          </p:nvSpPr>
          <p:spPr>
            <a:xfrm>
              <a:off x="3915925" y="1708650"/>
              <a:ext cx="76600" cy="71900"/>
            </a:xfrm>
            <a:custGeom>
              <a:rect b="b" l="l" r="r" t="t"/>
              <a:pathLst>
                <a:path extrusionOk="0" h="2876" w="3064">
                  <a:moveTo>
                    <a:pt x="1660" y="0"/>
                  </a:moveTo>
                  <a:cubicBezTo>
                    <a:pt x="982" y="643"/>
                    <a:pt x="393" y="1463"/>
                    <a:pt x="1" y="2373"/>
                  </a:cubicBezTo>
                  <a:cubicBezTo>
                    <a:pt x="321" y="2726"/>
                    <a:pt x="700" y="2875"/>
                    <a:pt x="1067" y="2875"/>
                  </a:cubicBezTo>
                  <a:cubicBezTo>
                    <a:pt x="2111" y="2875"/>
                    <a:pt x="3064" y="1675"/>
                    <a:pt x="2338" y="553"/>
                  </a:cubicBezTo>
                  <a:cubicBezTo>
                    <a:pt x="2177" y="304"/>
                    <a:pt x="1928" y="107"/>
                    <a:pt x="16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6"/>
            <p:cNvSpPr/>
            <p:nvPr/>
          </p:nvSpPr>
          <p:spPr>
            <a:xfrm>
              <a:off x="3887175" y="1656500"/>
              <a:ext cx="386075" cy="188275"/>
            </a:xfrm>
            <a:custGeom>
              <a:rect b="b" l="l" r="r" t="t"/>
              <a:pathLst>
                <a:path extrusionOk="0" h="7531" w="15443">
                  <a:moveTo>
                    <a:pt x="7306" y="3549"/>
                  </a:moveTo>
                  <a:cubicBezTo>
                    <a:pt x="8109" y="3549"/>
                    <a:pt x="8769" y="4227"/>
                    <a:pt x="8769" y="5030"/>
                  </a:cubicBezTo>
                  <a:cubicBezTo>
                    <a:pt x="8769" y="5851"/>
                    <a:pt x="8109" y="6511"/>
                    <a:pt x="7306" y="6511"/>
                  </a:cubicBezTo>
                  <a:cubicBezTo>
                    <a:pt x="6486" y="6511"/>
                    <a:pt x="5825" y="5851"/>
                    <a:pt x="5825" y="5030"/>
                  </a:cubicBezTo>
                  <a:cubicBezTo>
                    <a:pt x="5825" y="4227"/>
                    <a:pt x="6486" y="3549"/>
                    <a:pt x="7306" y="3549"/>
                  </a:cubicBezTo>
                  <a:close/>
                  <a:moveTo>
                    <a:pt x="7994" y="1"/>
                  </a:moveTo>
                  <a:cubicBezTo>
                    <a:pt x="6431" y="1"/>
                    <a:pt x="4850" y="485"/>
                    <a:pt x="3524" y="1480"/>
                  </a:cubicBezTo>
                  <a:cubicBezTo>
                    <a:pt x="3774" y="1622"/>
                    <a:pt x="3988" y="1837"/>
                    <a:pt x="4166" y="2086"/>
                  </a:cubicBezTo>
                  <a:cubicBezTo>
                    <a:pt x="5372" y="3783"/>
                    <a:pt x="3956" y="5842"/>
                    <a:pt x="2238" y="5842"/>
                  </a:cubicBezTo>
                  <a:cubicBezTo>
                    <a:pt x="1769" y="5842"/>
                    <a:pt x="1278" y="5689"/>
                    <a:pt x="812" y="5334"/>
                  </a:cubicBezTo>
                  <a:cubicBezTo>
                    <a:pt x="615" y="6012"/>
                    <a:pt x="508" y="6743"/>
                    <a:pt x="508" y="7475"/>
                  </a:cubicBezTo>
                  <a:cubicBezTo>
                    <a:pt x="508" y="7522"/>
                    <a:pt x="1" y="7530"/>
                    <a:pt x="4426" y="7530"/>
                  </a:cubicBezTo>
                  <a:cubicBezTo>
                    <a:pt x="6638" y="7530"/>
                    <a:pt x="10084" y="7528"/>
                    <a:pt x="15443" y="7528"/>
                  </a:cubicBezTo>
                  <a:cubicBezTo>
                    <a:pt x="15443" y="5833"/>
                    <a:pt x="14925" y="4334"/>
                    <a:pt x="14033" y="3086"/>
                  </a:cubicBezTo>
                  <a:cubicBezTo>
                    <a:pt x="13587" y="3924"/>
                    <a:pt x="12731" y="4424"/>
                    <a:pt x="11785" y="4424"/>
                  </a:cubicBezTo>
                  <a:cubicBezTo>
                    <a:pt x="9608" y="4424"/>
                    <a:pt x="8448" y="1872"/>
                    <a:pt x="9840" y="231"/>
                  </a:cubicBezTo>
                  <a:cubicBezTo>
                    <a:pt x="9239" y="78"/>
                    <a:pt x="8618" y="1"/>
                    <a:pt x="7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6"/>
            <p:cNvSpPr/>
            <p:nvPr/>
          </p:nvSpPr>
          <p:spPr>
            <a:xfrm>
              <a:off x="4028325" y="1866550"/>
              <a:ext cx="116450" cy="158825"/>
            </a:xfrm>
            <a:custGeom>
              <a:rect b="b" l="l" r="r" t="t"/>
              <a:pathLst>
                <a:path extrusionOk="0" h="6353" w="4658">
                  <a:moveTo>
                    <a:pt x="376" y="1"/>
                  </a:moveTo>
                  <a:lnTo>
                    <a:pt x="55" y="4765"/>
                  </a:lnTo>
                  <a:cubicBezTo>
                    <a:pt x="1" y="5621"/>
                    <a:pt x="679" y="6353"/>
                    <a:pt x="1553" y="6353"/>
                  </a:cubicBezTo>
                  <a:lnTo>
                    <a:pt x="3123" y="6353"/>
                  </a:lnTo>
                  <a:cubicBezTo>
                    <a:pt x="3980" y="6353"/>
                    <a:pt x="4658" y="5621"/>
                    <a:pt x="4604" y="4765"/>
                  </a:cubicBezTo>
                  <a:lnTo>
                    <a:pt x="43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pic>
        <p:nvPicPr>
          <p:cNvPr id="1241" name="Google Shape;1241;p47"/>
          <p:cNvPicPr preferRelativeResize="0"/>
          <p:nvPr/>
        </p:nvPicPr>
        <p:blipFill rotWithShape="1">
          <a:blip r:embed="rId3">
            <a:alphaModFix/>
          </a:blip>
          <a:srcRect b="970" l="0" r="0" t="970"/>
          <a:stretch/>
        </p:blipFill>
        <p:spPr>
          <a:xfrm>
            <a:off x="4920400" y="778800"/>
            <a:ext cx="3840729" cy="3766000"/>
          </a:xfrm>
          <a:prstGeom prst="rect">
            <a:avLst/>
          </a:prstGeom>
          <a:noFill/>
          <a:ln>
            <a:noFill/>
          </a:ln>
        </p:spPr>
      </p:pic>
      <p:grpSp>
        <p:nvGrpSpPr>
          <p:cNvPr id="1242" name="Google Shape;1242;p47"/>
          <p:cNvGrpSpPr/>
          <p:nvPr/>
        </p:nvGrpSpPr>
        <p:grpSpPr>
          <a:xfrm rot="-5400000">
            <a:off x="4752493" y="776301"/>
            <a:ext cx="4184309" cy="3973407"/>
            <a:chOff x="238125" y="1235375"/>
            <a:chExt cx="3265675" cy="3101075"/>
          </a:xfrm>
        </p:grpSpPr>
        <p:sp>
          <p:nvSpPr>
            <p:cNvPr id="1243" name="Google Shape;1243;p47"/>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7"/>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47"/>
          <p:cNvGrpSpPr/>
          <p:nvPr/>
        </p:nvGrpSpPr>
        <p:grpSpPr>
          <a:xfrm>
            <a:off x="378971" y="4425759"/>
            <a:ext cx="668263" cy="356672"/>
            <a:chOff x="6613421" y="4558496"/>
            <a:chExt cx="668263" cy="356672"/>
          </a:xfrm>
        </p:grpSpPr>
        <p:grpSp>
          <p:nvGrpSpPr>
            <p:cNvPr id="1252" name="Google Shape;1252;p47"/>
            <p:cNvGrpSpPr/>
            <p:nvPr/>
          </p:nvGrpSpPr>
          <p:grpSpPr>
            <a:xfrm>
              <a:off x="6613421" y="4697571"/>
              <a:ext cx="668263" cy="217597"/>
              <a:chOff x="-668239" y="4338844"/>
              <a:chExt cx="298478" cy="97194"/>
            </a:xfrm>
          </p:grpSpPr>
          <p:sp>
            <p:nvSpPr>
              <p:cNvPr id="1253" name="Google Shape;1253;p4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47"/>
            <p:cNvGrpSpPr/>
            <p:nvPr/>
          </p:nvGrpSpPr>
          <p:grpSpPr>
            <a:xfrm>
              <a:off x="6613421" y="4558496"/>
              <a:ext cx="668263" cy="217597"/>
              <a:chOff x="-668239" y="4338844"/>
              <a:chExt cx="298478" cy="97194"/>
            </a:xfrm>
          </p:grpSpPr>
          <p:sp>
            <p:nvSpPr>
              <p:cNvPr id="1264" name="Google Shape;1264;p47"/>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7"/>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7"/>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7"/>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7"/>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7"/>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7"/>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7"/>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74" name="Google Shape;1274;p47"/>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7"/>
          <p:cNvSpPr/>
          <p:nvPr/>
        </p:nvSpPr>
        <p:spPr>
          <a:xfrm>
            <a:off x="1853650" y="12933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7"/>
          <p:cNvSpPr txBox="1"/>
          <p:nvPr>
            <p:ph type="title"/>
          </p:nvPr>
        </p:nvSpPr>
        <p:spPr>
          <a:xfrm>
            <a:off x="-100125" y="24580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KEY FINDINGS</a:t>
            </a:r>
            <a:endParaRPr sz="4600"/>
          </a:p>
        </p:txBody>
      </p:sp>
      <p:sp>
        <p:nvSpPr>
          <p:cNvPr id="1277" name="Google Shape;1277;p47"/>
          <p:cNvSpPr txBox="1"/>
          <p:nvPr>
            <p:ph idx="2" type="title"/>
          </p:nvPr>
        </p:nvSpPr>
        <p:spPr>
          <a:xfrm>
            <a:off x="1776200" y="1382650"/>
            <a:ext cx="1184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48"/>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How does each generation budget for grocery shopping?</a:t>
            </a:r>
            <a:endParaRPr/>
          </a:p>
        </p:txBody>
      </p:sp>
      <p:sp>
        <p:nvSpPr>
          <p:cNvPr id="1283" name="Google Shape;1283;p48"/>
          <p:cNvSpPr txBox="1"/>
          <p:nvPr/>
        </p:nvSpPr>
        <p:spPr>
          <a:xfrm flipH="1">
            <a:off x="720000" y="1030588"/>
            <a:ext cx="77040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Monthly Grocery Budget Distribution</a:t>
            </a:r>
            <a:endParaRPr sz="2000">
              <a:solidFill>
                <a:schemeClr val="accent1"/>
              </a:solidFill>
              <a:latin typeface="Poppins"/>
              <a:ea typeface="Poppins"/>
              <a:cs typeface="Poppins"/>
              <a:sym typeface="Poppins"/>
            </a:endParaRPr>
          </a:p>
        </p:txBody>
      </p:sp>
      <p:sp>
        <p:nvSpPr>
          <p:cNvPr id="1284" name="Google Shape;1284;p48"/>
          <p:cNvSpPr/>
          <p:nvPr/>
        </p:nvSpPr>
        <p:spPr>
          <a:xfrm>
            <a:off x="6231737" y="1527525"/>
            <a:ext cx="361500" cy="35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6253769" y="1983404"/>
            <a:ext cx="401700" cy="41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6253769" y="3012464"/>
            <a:ext cx="401700" cy="418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48"/>
          <p:cNvPicPr preferRelativeResize="0"/>
          <p:nvPr/>
        </p:nvPicPr>
        <p:blipFill>
          <a:blip r:embed="rId3">
            <a:alphaModFix/>
          </a:blip>
          <a:stretch>
            <a:fillRect/>
          </a:stretch>
        </p:blipFill>
        <p:spPr>
          <a:xfrm>
            <a:off x="1896775" y="1527526"/>
            <a:ext cx="5329150" cy="3425949"/>
          </a:xfrm>
          <a:prstGeom prst="rect">
            <a:avLst/>
          </a:prstGeom>
          <a:noFill/>
          <a:ln cap="flat" cmpd="sng" w="28575">
            <a:solidFill>
              <a:schemeClr val="dk1"/>
            </a:solidFill>
            <a:prstDash val="solid"/>
            <a:round/>
            <a:headEnd len="sm" w="sm" type="none"/>
            <a:tailEnd len="sm" w="sm" type="none"/>
          </a:ln>
        </p:spPr>
      </p:pic>
      <p:sp>
        <p:nvSpPr>
          <p:cNvPr id="1288" name="Google Shape;1288;p48"/>
          <p:cNvSpPr txBox="1"/>
          <p:nvPr/>
        </p:nvSpPr>
        <p:spPr>
          <a:xfrm>
            <a:off x="2674610" y="1626715"/>
            <a:ext cx="3981000" cy="369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Cambay"/>
                <a:ea typeface="Cambay"/>
                <a:cs typeface="Cambay"/>
                <a:sym typeface="Cambay"/>
              </a:rPr>
              <a:t>Grocery Budget Distribution by Generation</a:t>
            </a:r>
            <a:endParaRPr sz="1200">
              <a:latin typeface="Cambay"/>
              <a:ea typeface="Cambay"/>
              <a:cs typeface="Cambay"/>
              <a:sym typeface="Cambay"/>
            </a:endParaRPr>
          </a:p>
        </p:txBody>
      </p:sp>
      <p:sp>
        <p:nvSpPr>
          <p:cNvPr id="1289" name="Google Shape;1289;p48"/>
          <p:cNvSpPr txBox="1"/>
          <p:nvPr/>
        </p:nvSpPr>
        <p:spPr>
          <a:xfrm>
            <a:off x="4189184" y="4513652"/>
            <a:ext cx="1306200" cy="3387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ay"/>
                <a:ea typeface="Cambay"/>
                <a:cs typeface="Cambay"/>
                <a:sym typeface="Cambay"/>
              </a:rPr>
              <a:t>Generation</a:t>
            </a:r>
            <a:endParaRPr sz="1000">
              <a:latin typeface="Cambay"/>
              <a:ea typeface="Cambay"/>
              <a:cs typeface="Cambay"/>
              <a:sym typeface="Cambay"/>
            </a:endParaRPr>
          </a:p>
        </p:txBody>
      </p:sp>
      <p:sp>
        <p:nvSpPr>
          <p:cNvPr id="1290" name="Google Shape;1290;p48"/>
          <p:cNvSpPr/>
          <p:nvPr/>
        </p:nvSpPr>
        <p:spPr>
          <a:xfrm>
            <a:off x="1939723" y="2792286"/>
            <a:ext cx="108600" cy="791700"/>
          </a:xfrm>
          <a:prstGeom prst="rect">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txBox="1"/>
          <p:nvPr/>
        </p:nvSpPr>
        <p:spPr>
          <a:xfrm rot="-5400000">
            <a:off x="1352739" y="3041698"/>
            <a:ext cx="1442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Cambay"/>
                <a:ea typeface="Cambay"/>
                <a:cs typeface="Cambay"/>
                <a:sym typeface="Cambay"/>
              </a:rPr>
              <a:t>Grocery Budget ($)</a:t>
            </a:r>
            <a:endParaRPr sz="1100">
              <a:latin typeface="Cambay"/>
              <a:ea typeface="Cambay"/>
              <a:cs typeface="Cambay"/>
              <a:sym typeface="Cambay"/>
            </a:endParaRPr>
          </a:p>
        </p:txBody>
      </p:sp>
      <p:sp>
        <p:nvSpPr>
          <p:cNvPr id="1292" name="Google Shape;1292;p48"/>
          <p:cNvSpPr txBox="1"/>
          <p:nvPr/>
        </p:nvSpPr>
        <p:spPr>
          <a:xfrm>
            <a:off x="2798525" y="3504600"/>
            <a:ext cx="11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mbay"/>
                <a:ea typeface="Cambay"/>
                <a:cs typeface="Cambay"/>
                <a:sym typeface="Cambay"/>
              </a:rPr>
              <a:t>$392.42</a:t>
            </a:r>
            <a:endParaRPr b="1">
              <a:latin typeface="Cambay"/>
              <a:ea typeface="Cambay"/>
              <a:cs typeface="Cambay"/>
              <a:sym typeface="Cambay"/>
            </a:endParaRPr>
          </a:p>
        </p:txBody>
      </p:sp>
      <p:sp>
        <p:nvSpPr>
          <p:cNvPr id="1293" name="Google Shape;1293;p48"/>
          <p:cNvSpPr txBox="1"/>
          <p:nvPr/>
        </p:nvSpPr>
        <p:spPr>
          <a:xfrm>
            <a:off x="3821500" y="3431475"/>
            <a:ext cx="8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mbay"/>
                <a:ea typeface="Cambay"/>
                <a:cs typeface="Cambay"/>
                <a:sym typeface="Cambay"/>
              </a:rPr>
              <a:t>$455.73</a:t>
            </a:r>
            <a:endParaRPr b="1">
              <a:latin typeface="Cambay"/>
              <a:ea typeface="Cambay"/>
              <a:cs typeface="Cambay"/>
              <a:sym typeface="Cambay"/>
            </a:endParaRPr>
          </a:p>
        </p:txBody>
      </p:sp>
      <p:sp>
        <p:nvSpPr>
          <p:cNvPr id="1294" name="Google Shape;1294;p48"/>
          <p:cNvSpPr txBox="1"/>
          <p:nvPr/>
        </p:nvSpPr>
        <p:spPr>
          <a:xfrm>
            <a:off x="4807925" y="3431475"/>
            <a:ext cx="7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mbay"/>
                <a:ea typeface="Cambay"/>
                <a:cs typeface="Cambay"/>
                <a:sym typeface="Cambay"/>
              </a:rPr>
              <a:t>$475.52</a:t>
            </a:r>
            <a:endParaRPr b="1">
              <a:latin typeface="Cambay"/>
              <a:ea typeface="Cambay"/>
              <a:cs typeface="Cambay"/>
              <a:sym typeface="Cambay"/>
            </a:endParaRPr>
          </a:p>
        </p:txBody>
      </p:sp>
      <p:sp>
        <p:nvSpPr>
          <p:cNvPr id="1295" name="Google Shape;1295;p48"/>
          <p:cNvSpPr txBox="1"/>
          <p:nvPr/>
        </p:nvSpPr>
        <p:spPr>
          <a:xfrm>
            <a:off x="5909825" y="3507663"/>
            <a:ext cx="115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mbay"/>
                <a:ea typeface="Cambay"/>
                <a:cs typeface="Cambay"/>
                <a:sym typeface="Cambay"/>
              </a:rPr>
              <a:t>$451.65</a:t>
            </a:r>
            <a:endParaRPr b="1">
              <a:latin typeface="Cambay"/>
              <a:ea typeface="Cambay"/>
              <a:cs typeface="Cambay"/>
              <a:sym typeface="Camb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pic>
        <p:nvPicPr>
          <p:cNvPr id="1300" name="Google Shape;1300;p49"/>
          <p:cNvPicPr preferRelativeResize="0"/>
          <p:nvPr/>
        </p:nvPicPr>
        <p:blipFill>
          <a:blip r:embed="rId3">
            <a:alphaModFix/>
          </a:blip>
          <a:stretch>
            <a:fillRect/>
          </a:stretch>
        </p:blipFill>
        <p:spPr>
          <a:xfrm>
            <a:off x="1257875" y="1131050"/>
            <a:ext cx="6554174" cy="3850825"/>
          </a:xfrm>
          <a:prstGeom prst="rect">
            <a:avLst/>
          </a:prstGeom>
          <a:noFill/>
          <a:ln>
            <a:noFill/>
          </a:ln>
        </p:spPr>
      </p:pic>
      <p:sp>
        <p:nvSpPr>
          <p:cNvPr id="1301" name="Google Shape;1301;p49"/>
          <p:cNvSpPr txBox="1"/>
          <p:nvPr>
            <p:ph type="title"/>
          </p:nvPr>
        </p:nvSpPr>
        <p:spPr>
          <a:xfrm>
            <a:off x="720000" y="2926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Does each generation favor </a:t>
            </a:r>
            <a:r>
              <a:rPr lang="en" sz="3300"/>
              <a:t>certain </a:t>
            </a:r>
            <a:r>
              <a:rPr lang="en" sz="3300"/>
              <a:t>stores?</a:t>
            </a:r>
            <a:endParaRPr sz="3300"/>
          </a:p>
        </p:txBody>
      </p:sp>
      <p:sp>
        <p:nvSpPr>
          <p:cNvPr id="1302" name="Google Shape;1302;p49"/>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9"/>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9"/>
          <p:cNvSpPr txBox="1"/>
          <p:nvPr/>
        </p:nvSpPr>
        <p:spPr>
          <a:xfrm flipH="1">
            <a:off x="720000" y="1090613"/>
            <a:ext cx="7704000" cy="3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accent1"/>
              </a:solidFill>
              <a:latin typeface="Poppins"/>
              <a:ea typeface="Poppins"/>
              <a:cs typeface="Poppins"/>
              <a:sym typeface="Poppins"/>
            </a:endParaRPr>
          </a:p>
        </p:txBody>
      </p:sp>
      <p:sp>
        <p:nvSpPr>
          <p:cNvPr id="1305" name="Google Shape;1305;p49"/>
          <p:cNvSpPr txBox="1"/>
          <p:nvPr/>
        </p:nvSpPr>
        <p:spPr>
          <a:xfrm>
            <a:off x="623750" y="1253050"/>
            <a:ext cx="68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1306" name="Google Shape;1306;p49"/>
          <p:cNvSpPr txBox="1"/>
          <p:nvPr/>
        </p:nvSpPr>
        <p:spPr>
          <a:xfrm>
            <a:off x="1027800" y="-1248050"/>
            <a:ext cx="91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1307" name="Google Shape;1307;p49"/>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9"/>
          <p:cNvSpPr/>
          <p:nvPr/>
        </p:nvSpPr>
        <p:spPr>
          <a:xfrm>
            <a:off x="3731475" y="4411800"/>
            <a:ext cx="840600" cy="49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9"/>
          <p:cNvSpPr txBox="1"/>
          <p:nvPr/>
        </p:nvSpPr>
        <p:spPr>
          <a:xfrm>
            <a:off x="3662025" y="4357800"/>
            <a:ext cx="9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Cambay"/>
                <a:ea typeface="Cambay"/>
                <a:cs typeface="Cambay"/>
                <a:sym typeface="Cambay"/>
              </a:rPr>
              <a:t>Farmer’s Market</a:t>
            </a:r>
            <a:endParaRPr b="1" sz="8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rPr b="1" lang="en" sz="800">
                <a:latin typeface="Cambay"/>
                <a:ea typeface="Cambay"/>
                <a:cs typeface="Cambay"/>
                <a:sym typeface="Cambay"/>
              </a:rPr>
              <a:t>Grocery Store</a:t>
            </a:r>
            <a:endParaRPr b="1" sz="800">
              <a:latin typeface="Cambay"/>
              <a:ea typeface="Cambay"/>
              <a:cs typeface="Cambay"/>
              <a:sym typeface="Cambay"/>
            </a:endParaRPr>
          </a:p>
        </p:txBody>
      </p:sp>
      <p:sp>
        <p:nvSpPr>
          <p:cNvPr id="1310" name="Google Shape;1310;p49"/>
          <p:cNvSpPr/>
          <p:nvPr/>
        </p:nvSpPr>
        <p:spPr>
          <a:xfrm>
            <a:off x="5679025" y="4435050"/>
            <a:ext cx="840600" cy="49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9"/>
          <p:cNvSpPr txBox="1"/>
          <p:nvPr/>
        </p:nvSpPr>
        <p:spPr>
          <a:xfrm>
            <a:off x="5609575" y="4381050"/>
            <a:ext cx="9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Cambay"/>
                <a:ea typeface="Cambay"/>
                <a:cs typeface="Cambay"/>
                <a:sym typeface="Cambay"/>
              </a:rPr>
              <a:t>Supermarket</a:t>
            </a:r>
            <a:endParaRPr b="1" sz="8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rPr b="1" lang="en" sz="800">
                <a:latin typeface="Cambay"/>
                <a:ea typeface="Cambay"/>
                <a:cs typeface="Cambay"/>
                <a:sym typeface="Cambay"/>
              </a:rPr>
              <a:t>Warehouse</a:t>
            </a:r>
            <a:endParaRPr b="1" sz="800">
              <a:latin typeface="Cambay"/>
              <a:ea typeface="Cambay"/>
              <a:cs typeface="Cambay"/>
              <a:sym typeface="Cambay"/>
            </a:endParaRPr>
          </a:p>
        </p:txBody>
      </p:sp>
      <p:sp>
        <p:nvSpPr>
          <p:cNvPr id="1312" name="Google Shape;1312;p49"/>
          <p:cNvSpPr/>
          <p:nvPr/>
        </p:nvSpPr>
        <p:spPr>
          <a:xfrm>
            <a:off x="4829050" y="4421225"/>
            <a:ext cx="1488300" cy="49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9"/>
          <p:cNvSpPr txBox="1"/>
          <p:nvPr/>
        </p:nvSpPr>
        <p:spPr>
          <a:xfrm>
            <a:off x="4717900" y="4372075"/>
            <a:ext cx="1291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Cambay"/>
                <a:ea typeface="Cambay"/>
                <a:cs typeface="Cambay"/>
                <a:sym typeface="Cambay"/>
              </a:rPr>
              <a:t>Online Grocery Store</a:t>
            </a:r>
            <a:endParaRPr b="1" sz="8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rPr b="1" lang="en" sz="800">
                <a:latin typeface="Cambay"/>
                <a:ea typeface="Cambay"/>
                <a:cs typeface="Cambay"/>
                <a:sym typeface="Cambay"/>
              </a:rPr>
              <a:t>Online Dinner Prep</a:t>
            </a:r>
            <a:endParaRPr b="1" sz="800">
              <a:latin typeface="Cambay"/>
              <a:ea typeface="Cambay"/>
              <a:cs typeface="Cambay"/>
              <a:sym typeface="Cambay"/>
            </a:endParaRPr>
          </a:p>
          <a:p>
            <a:pPr indent="0" lvl="0" marL="0" rtl="0" algn="l">
              <a:spcBef>
                <a:spcPts val="0"/>
              </a:spcBef>
              <a:spcAft>
                <a:spcPts val="0"/>
              </a:spcAft>
              <a:buNone/>
            </a:pPr>
            <a:r>
              <a:t/>
            </a:r>
            <a:endParaRPr>
              <a:latin typeface="Cambay"/>
              <a:ea typeface="Cambay"/>
              <a:cs typeface="Cambay"/>
              <a:sym typeface="Cambay"/>
            </a:endParaRPr>
          </a:p>
        </p:txBody>
      </p:sp>
      <p:pic>
        <p:nvPicPr>
          <p:cNvPr id="1314" name="Google Shape;1314;p49"/>
          <p:cNvPicPr preferRelativeResize="0"/>
          <p:nvPr/>
        </p:nvPicPr>
        <p:blipFill rotWithShape="1">
          <a:blip r:embed="rId4">
            <a:alphaModFix/>
          </a:blip>
          <a:srcRect b="0" l="0" r="82983" t="0"/>
          <a:stretch/>
        </p:blipFill>
        <p:spPr>
          <a:xfrm>
            <a:off x="6009400" y="4324800"/>
            <a:ext cx="253250" cy="620100"/>
          </a:xfrm>
          <a:prstGeom prst="rect">
            <a:avLst/>
          </a:prstGeom>
          <a:noFill/>
          <a:ln>
            <a:noFill/>
          </a:ln>
        </p:spPr>
      </p:pic>
      <p:sp>
        <p:nvSpPr>
          <p:cNvPr id="1315" name="Google Shape;1315;p49"/>
          <p:cNvSpPr txBox="1"/>
          <p:nvPr/>
        </p:nvSpPr>
        <p:spPr>
          <a:xfrm>
            <a:off x="6241150" y="4377600"/>
            <a:ext cx="11253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Cambay"/>
                <a:ea typeface="Cambay"/>
                <a:cs typeface="Cambay"/>
                <a:sym typeface="Cambay"/>
              </a:rPr>
              <a:t>Supermarket</a:t>
            </a:r>
            <a:endParaRPr b="1" sz="8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t/>
            </a:r>
            <a:endParaRPr b="1" sz="400">
              <a:latin typeface="Cambay"/>
              <a:ea typeface="Cambay"/>
              <a:cs typeface="Cambay"/>
              <a:sym typeface="Cambay"/>
            </a:endParaRPr>
          </a:p>
          <a:p>
            <a:pPr indent="0" lvl="0" marL="0" rtl="0" algn="l">
              <a:spcBef>
                <a:spcPts val="0"/>
              </a:spcBef>
              <a:spcAft>
                <a:spcPts val="0"/>
              </a:spcAft>
              <a:buNone/>
            </a:pPr>
            <a:r>
              <a:rPr b="1" lang="en" sz="800">
                <a:latin typeface="Cambay"/>
                <a:ea typeface="Cambay"/>
                <a:cs typeface="Cambay"/>
                <a:sym typeface="Cambay"/>
              </a:rPr>
              <a:t>Warehouse</a:t>
            </a:r>
            <a:endParaRPr b="1" sz="800">
              <a:latin typeface="Cambay"/>
              <a:ea typeface="Cambay"/>
              <a:cs typeface="Cambay"/>
              <a:sym typeface="Cambay"/>
            </a:endParaRPr>
          </a:p>
          <a:p>
            <a:pPr indent="0" lvl="0" marL="0" rtl="0" algn="l">
              <a:spcBef>
                <a:spcPts val="0"/>
              </a:spcBef>
              <a:spcAft>
                <a:spcPts val="0"/>
              </a:spcAft>
              <a:buNone/>
            </a:pPr>
            <a:r>
              <a:t/>
            </a:r>
            <a:endParaRPr>
              <a:latin typeface="Cambay"/>
              <a:ea typeface="Cambay"/>
              <a:cs typeface="Cambay"/>
              <a:sym typeface="Camb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50"/>
          <p:cNvPicPr preferRelativeResize="0"/>
          <p:nvPr/>
        </p:nvPicPr>
        <p:blipFill>
          <a:blip r:embed="rId3">
            <a:alphaModFix/>
          </a:blip>
          <a:stretch>
            <a:fillRect/>
          </a:stretch>
        </p:blipFill>
        <p:spPr>
          <a:xfrm>
            <a:off x="1476300" y="1275825"/>
            <a:ext cx="6084201" cy="3754820"/>
          </a:xfrm>
          <a:prstGeom prst="rect">
            <a:avLst/>
          </a:prstGeom>
          <a:noFill/>
          <a:ln>
            <a:noFill/>
          </a:ln>
        </p:spPr>
      </p:pic>
      <p:sp>
        <p:nvSpPr>
          <p:cNvPr id="1321" name="Google Shape;1321;p50"/>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Perceived vs. Personal Effects of Increasing Grocery Prices</a:t>
            </a:r>
            <a:endParaRPr sz="3300"/>
          </a:p>
        </p:txBody>
      </p:sp>
      <p:sp>
        <p:nvSpPr>
          <p:cNvPr id="1322" name="Google Shape;1322;p50"/>
          <p:cNvSpPr/>
          <p:nvPr/>
        </p:nvSpPr>
        <p:spPr>
          <a:xfrm>
            <a:off x="4359050" y="4684450"/>
            <a:ext cx="3579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0"/>
          <p:cNvSpPr/>
          <p:nvPr/>
        </p:nvSpPr>
        <p:spPr>
          <a:xfrm>
            <a:off x="3201450" y="4684450"/>
            <a:ext cx="28401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0"/>
          <p:cNvSpPr txBox="1"/>
          <p:nvPr/>
        </p:nvSpPr>
        <p:spPr>
          <a:xfrm>
            <a:off x="3906975" y="4579500"/>
            <a:ext cx="110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Perceived</a:t>
            </a:r>
            <a:endParaRPr b="1" sz="1100">
              <a:latin typeface="Cambay"/>
              <a:ea typeface="Cambay"/>
              <a:cs typeface="Cambay"/>
              <a:sym typeface="Cambay"/>
            </a:endParaRPr>
          </a:p>
        </p:txBody>
      </p:sp>
      <p:pic>
        <p:nvPicPr>
          <p:cNvPr id="1325" name="Google Shape;1325;p50"/>
          <p:cNvPicPr preferRelativeResize="0"/>
          <p:nvPr/>
        </p:nvPicPr>
        <p:blipFill>
          <a:blip r:embed="rId4">
            <a:alphaModFix/>
          </a:blip>
          <a:stretch>
            <a:fillRect/>
          </a:stretch>
        </p:blipFill>
        <p:spPr>
          <a:xfrm>
            <a:off x="4672851" y="4627913"/>
            <a:ext cx="466725" cy="257175"/>
          </a:xfrm>
          <a:prstGeom prst="rect">
            <a:avLst/>
          </a:prstGeom>
          <a:noFill/>
          <a:ln>
            <a:noFill/>
          </a:ln>
        </p:spPr>
      </p:pic>
      <p:pic>
        <p:nvPicPr>
          <p:cNvPr id="1326" name="Google Shape;1326;p50"/>
          <p:cNvPicPr preferRelativeResize="0"/>
          <p:nvPr/>
        </p:nvPicPr>
        <p:blipFill>
          <a:blip r:embed="rId5">
            <a:alphaModFix/>
          </a:blip>
          <a:stretch>
            <a:fillRect/>
          </a:stretch>
        </p:blipFill>
        <p:spPr>
          <a:xfrm>
            <a:off x="3509026" y="4604100"/>
            <a:ext cx="438150" cy="304800"/>
          </a:xfrm>
          <a:prstGeom prst="rect">
            <a:avLst/>
          </a:prstGeom>
          <a:noFill/>
          <a:ln>
            <a:noFill/>
          </a:ln>
        </p:spPr>
      </p:pic>
      <p:sp>
        <p:nvSpPr>
          <p:cNvPr id="1327" name="Google Shape;1327;p50"/>
          <p:cNvSpPr txBox="1"/>
          <p:nvPr/>
        </p:nvSpPr>
        <p:spPr>
          <a:xfrm>
            <a:off x="5063375" y="4579513"/>
            <a:ext cx="362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Personal</a:t>
            </a:r>
            <a:endParaRPr b="1" sz="1100">
              <a:latin typeface="Cambay"/>
              <a:ea typeface="Cambay"/>
              <a:cs typeface="Cambay"/>
              <a:sym typeface="Camb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id="1332" name="Google Shape;1332;p51"/>
          <p:cNvPicPr preferRelativeResize="0"/>
          <p:nvPr/>
        </p:nvPicPr>
        <p:blipFill>
          <a:blip r:embed="rId3">
            <a:alphaModFix/>
          </a:blip>
          <a:stretch>
            <a:fillRect/>
          </a:stretch>
        </p:blipFill>
        <p:spPr>
          <a:xfrm>
            <a:off x="1476300" y="1275850"/>
            <a:ext cx="6084201" cy="3754820"/>
          </a:xfrm>
          <a:prstGeom prst="rect">
            <a:avLst/>
          </a:prstGeom>
          <a:noFill/>
          <a:ln>
            <a:noFill/>
          </a:ln>
        </p:spPr>
      </p:pic>
      <p:sp>
        <p:nvSpPr>
          <p:cNvPr id="1333" name="Google Shape;1333;p51"/>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Perceived vs. Personal Effects of Increasing Grocery Prices</a:t>
            </a:r>
            <a:endParaRPr sz="3300"/>
          </a:p>
        </p:txBody>
      </p:sp>
      <p:sp>
        <p:nvSpPr>
          <p:cNvPr id="1334" name="Google Shape;1334;p51"/>
          <p:cNvSpPr/>
          <p:nvPr/>
        </p:nvSpPr>
        <p:spPr>
          <a:xfrm>
            <a:off x="4359050" y="4684450"/>
            <a:ext cx="3579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3201450" y="4684450"/>
            <a:ext cx="28401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txBox="1"/>
          <p:nvPr/>
        </p:nvSpPr>
        <p:spPr>
          <a:xfrm>
            <a:off x="3906975" y="4579500"/>
            <a:ext cx="110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Perceived</a:t>
            </a:r>
            <a:endParaRPr b="1" sz="1100">
              <a:latin typeface="Cambay"/>
              <a:ea typeface="Cambay"/>
              <a:cs typeface="Cambay"/>
              <a:sym typeface="Cambay"/>
            </a:endParaRPr>
          </a:p>
        </p:txBody>
      </p:sp>
      <p:pic>
        <p:nvPicPr>
          <p:cNvPr id="1337" name="Google Shape;1337;p51"/>
          <p:cNvPicPr preferRelativeResize="0"/>
          <p:nvPr/>
        </p:nvPicPr>
        <p:blipFill>
          <a:blip r:embed="rId4">
            <a:alphaModFix/>
          </a:blip>
          <a:stretch>
            <a:fillRect/>
          </a:stretch>
        </p:blipFill>
        <p:spPr>
          <a:xfrm>
            <a:off x="4672851" y="4627913"/>
            <a:ext cx="466725" cy="257175"/>
          </a:xfrm>
          <a:prstGeom prst="rect">
            <a:avLst/>
          </a:prstGeom>
          <a:noFill/>
          <a:ln>
            <a:noFill/>
          </a:ln>
        </p:spPr>
      </p:pic>
      <p:pic>
        <p:nvPicPr>
          <p:cNvPr id="1338" name="Google Shape;1338;p51"/>
          <p:cNvPicPr preferRelativeResize="0"/>
          <p:nvPr/>
        </p:nvPicPr>
        <p:blipFill>
          <a:blip r:embed="rId5">
            <a:alphaModFix/>
          </a:blip>
          <a:stretch>
            <a:fillRect/>
          </a:stretch>
        </p:blipFill>
        <p:spPr>
          <a:xfrm>
            <a:off x="3509026" y="4604100"/>
            <a:ext cx="438150" cy="304800"/>
          </a:xfrm>
          <a:prstGeom prst="rect">
            <a:avLst/>
          </a:prstGeom>
          <a:noFill/>
          <a:ln>
            <a:noFill/>
          </a:ln>
        </p:spPr>
      </p:pic>
      <p:sp>
        <p:nvSpPr>
          <p:cNvPr id="1339" name="Google Shape;1339;p51"/>
          <p:cNvSpPr txBox="1"/>
          <p:nvPr/>
        </p:nvSpPr>
        <p:spPr>
          <a:xfrm>
            <a:off x="5063375" y="4579513"/>
            <a:ext cx="362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Personal</a:t>
            </a:r>
            <a:endParaRPr b="1" sz="1100">
              <a:latin typeface="Cambay"/>
              <a:ea typeface="Cambay"/>
              <a:cs typeface="Cambay"/>
              <a:sym typeface="Camb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pic>
        <p:nvPicPr>
          <p:cNvPr id="1344" name="Google Shape;1344;p52"/>
          <p:cNvPicPr preferRelativeResize="0"/>
          <p:nvPr/>
        </p:nvPicPr>
        <p:blipFill>
          <a:blip r:embed="rId3">
            <a:alphaModFix/>
          </a:blip>
          <a:stretch>
            <a:fillRect/>
          </a:stretch>
        </p:blipFill>
        <p:spPr>
          <a:xfrm>
            <a:off x="1455423" y="1275825"/>
            <a:ext cx="6084203" cy="3754825"/>
          </a:xfrm>
          <a:prstGeom prst="rect">
            <a:avLst/>
          </a:prstGeom>
          <a:noFill/>
          <a:ln>
            <a:noFill/>
          </a:ln>
        </p:spPr>
      </p:pic>
      <p:sp>
        <p:nvSpPr>
          <p:cNvPr id="1345" name="Google Shape;1345;p52"/>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Perceived vs. </a:t>
            </a:r>
            <a:r>
              <a:rPr lang="en" sz="3300"/>
              <a:t>Personal </a:t>
            </a:r>
            <a:r>
              <a:rPr lang="en" sz="3300"/>
              <a:t>Effects of Increasing Grocery Prices</a:t>
            </a:r>
            <a:endParaRPr sz="3300"/>
          </a:p>
        </p:txBody>
      </p:sp>
      <p:sp>
        <p:nvSpPr>
          <p:cNvPr id="1346" name="Google Shape;1346;p52"/>
          <p:cNvSpPr/>
          <p:nvPr/>
        </p:nvSpPr>
        <p:spPr>
          <a:xfrm>
            <a:off x="4359050" y="4684450"/>
            <a:ext cx="3579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2"/>
          <p:cNvSpPr/>
          <p:nvPr/>
        </p:nvSpPr>
        <p:spPr>
          <a:xfrm>
            <a:off x="3201450" y="4684450"/>
            <a:ext cx="28401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2"/>
          <p:cNvSpPr txBox="1"/>
          <p:nvPr/>
        </p:nvSpPr>
        <p:spPr>
          <a:xfrm>
            <a:off x="3906975" y="4579500"/>
            <a:ext cx="110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Perceived</a:t>
            </a:r>
            <a:endParaRPr b="1" sz="1100">
              <a:latin typeface="Cambay"/>
              <a:ea typeface="Cambay"/>
              <a:cs typeface="Cambay"/>
              <a:sym typeface="Cambay"/>
            </a:endParaRPr>
          </a:p>
        </p:txBody>
      </p:sp>
      <p:pic>
        <p:nvPicPr>
          <p:cNvPr id="1349" name="Google Shape;1349;p52"/>
          <p:cNvPicPr preferRelativeResize="0"/>
          <p:nvPr/>
        </p:nvPicPr>
        <p:blipFill>
          <a:blip r:embed="rId4">
            <a:alphaModFix/>
          </a:blip>
          <a:stretch>
            <a:fillRect/>
          </a:stretch>
        </p:blipFill>
        <p:spPr>
          <a:xfrm>
            <a:off x="4672851" y="4627913"/>
            <a:ext cx="466725" cy="257175"/>
          </a:xfrm>
          <a:prstGeom prst="rect">
            <a:avLst/>
          </a:prstGeom>
          <a:noFill/>
          <a:ln>
            <a:noFill/>
          </a:ln>
        </p:spPr>
      </p:pic>
      <p:pic>
        <p:nvPicPr>
          <p:cNvPr id="1350" name="Google Shape;1350;p52"/>
          <p:cNvPicPr preferRelativeResize="0"/>
          <p:nvPr/>
        </p:nvPicPr>
        <p:blipFill>
          <a:blip r:embed="rId5">
            <a:alphaModFix/>
          </a:blip>
          <a:stretch>
            <a:fillRect/>
          </a:stretch>
        </p:blipFill>
        <p:spPr>
          <a:xfrm>
            <a:off x="3509026" y="4604100"/>
            <a:ext cx="438150" cy="304800"/>
          </a:xfrm>
          <a:prstGeom prst="rect">
            <a:avLst/>
          </a:prstGeom>
          <a:noFill/>
          <a:ln>
            <a:noFill/>
          </a:ln>
        </p:spPr>
      </p:pic>
      <p:sp>
        <p:nvSpPr>
          <p:cNvPr id="1351" name="Google Shape;1351;p52"/>
          <p:cNvSpPr txBox="1"/>
          <p:nvPr/>
        </p:nvSpPr>
        <p:spPr>
          <a:xfrm>
            <a:off x="5063375" y="4579513"/>
            <a:ext cx="362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Personal</a:t>
            </a:r>
            <a:endParaRPr b="1" sz="1100">
              <a:latin typeface="Cambay"/>
              <a:ea typeface="Cambay"/>
              <a:cs typeface="Cambay"/>
              <a:sym typeface="Camb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53"/>
          <p:cNvPicPr preferRelativeResize="0"/>
          <p:nvPr/>
        </p:nvPicPr>
        <p:blipFill>
          <a:blip r:embed="rId3">
            <a:alphaModFix/>
          </a:blip>
          <a:stretch>
            <a:fillRect/>
          </a:stretch>
        </p:blipFill>
        <p:spPr>
          <a:xfrm>
            <a:off x="1476308" y="1275825"/>
            <a:ext cx="6084192" cy="3754825"/>
          </a:xfrm>
          <a:prstGeom prst="rect">
            <a:avLst/>
          </a:prstGeom>
          <a:noFill/>
          <a:ln>
            <a:noFill/>
          </a:ln>
        </p:spPr>
      </p:pic>
      <p:sp>
        <p:nvSpPr>
          <p:cNvPr id="1357" name="Google Shape;1357;p53"/>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Perceived vs. </a:t>
            </a:r>
            <a:r>
              <a:rPr lang="en" sz="3300"/>
              <a:t>Personal </a:t>
            </a:r>
            <a:r>
              <a:rPr lang="en" sz="3300"/>
              <a:t>Effects of Increasing Grocery Prices</a:t>
            </a:r>
            <a:endParaRPr sz="3300"/>
          </a:p>
        </p:txBody>
      </p:sp>
      <p:sp>
        <p:nvSpPr>
          <p:cNvPr id="1358" name="Google Shape;1358;p53"/>
          <p:cNvSpPr/>
          <p:nvPr/>
        </p:nvSpPr>
        <p:spPr>
          <a:xfrm>
            <a:off x="4359050" y="4684450"/>
            <a:ext cx="3579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3201450" y="4684450"/>
            <a:ext cx="2840100" cy="2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txBox="1"/>
          <p:nvPr/>
        </p:nvSpPr>
        <p:spPr>
          <a:xfrm>
            <a:off x="3906975" y="4579500"/>
            <a:ext cx="110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Perceived</a:t>
            </a:r>
            <a:endParaRPr b="1" sz="1100">
              <a:latin typeface="Cambay"/>
              <a:ea typeface="Cambay"/>
              <a:cs typeface="Cambay"/>
              <a:sym typeface="Cambay"/>
            </a:endParaRPr>
          </a:p>
        </p:txBody>
      </p:sp>
      <p:pic>
        <p:nvPicPr>
          <p:cNvPr id="1361" name="Google Shape;1361;p53"/>
          <p:cNvPicPr preferRelativeResize="0"/>
          <p:nvPr/>
        </p:nvPicPr>
        <p:blipFill>
          <a:blip r:embed="rId4">
            <a:alphaModFix/>
          </a:blip>
          <a:stretch>
            <a:fillRect/>
          </a:stretch>
        </p:blipFill>
        <p:spPr>
          <a:xfrm>
            <a:off x="4672851" y="4627913"/>
            <a:ext cx="466725" cy="257175"/>
          </a:xfrm>
          <a:prstGeom prst="rect">
            <a:avLst/>
          </a:prstGeom>
          <a:noFill/>
          <a:ln>
            <a:noFill/>
          </a:ln>
        </p:spPr>
      </p:pic>
      <p:pic>
        <p:nvPicPr>
          <p:cNvPr id="1362" name="Google Shape;1362;p53"/>
          <p:cNvPicPr preferRelativeResize="0"/>
          <p:nvPr/>
        </p:nvPicPr>
        <p:blipFill>
          <a:blip r:embed="rId5">
            <a:alphaModFix/>
          </a:blip>
          <a:stretch>
            <a:fillRect/>
          </a:stretch>
        </p:blipFill>
        <p:spPr>
          <a:xfrm>
            <a:off x="3509026" y="4604100"/>
            <a:ext cx="438150" cy="304800"/>
          </a:xfrm>
          <a:prstGeom prst="rect">
            <a:avLst/>
          </a:prstGeom>
          <a:noFill/>
          <a:ln>
            <a:noFill/>
          </a:ln>
        </p:spPr>
      </p:pic>
      <p:sp>
        <p:nvSpPr>
          <p:cNvPr id="1363" name="Google Shape;1363;p53"/>
          <p:cNvSpPr txBox="1"/>
          <p:nvPr/>
        </p:nvSpPr>
        <p:spPr>
          <a:xfrm>
            <a:off x="5063375" y="4579513"/>
            <a:ext cx="3624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Cambay"/>
                <a:ea typeface="Cambay"/>
                <a:cs typeface="Cambay"/>
                <a:sym typeface="Cambay"/>
              </a:rPr>
              <a:t>Personal</a:t>
            </a:r>
            <a:endParaRPr b="1" sz="1100">
              <a:latin typeface="Cambay"/>
              <a:ea typeface="Cambay"/>
              <a:cs typeface="Cambay"/>
              <a:sym typeface="Camb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54"/>
          <p:cNvSpPr txBox="1"/>
          <p:nvPr>
            <p:ph type="title"/>
          </p:nvPr>
        </p:nvSpPr>
        <p:spPr>
          <a:xfrm>
            <a:off x="720000" y="3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What factors do each </a:t>
            </a:r>
            <a:r>
              <a:rPr lang="en" sz="2800"/>
              <a:t>generation </a:t>
            </a:r>
            <a:r>
              <a:rPr lang="en" sz="2800"/>
              <a:t>prioritize when </a:t>
            </a:r>
            <a:r>
              <a:rPr lang="en" sz="2800"/>
              <a:t>choosing</a:t>
            </a:r>
            <a:r>
              <a:rPr lang="en" sz="2800"/>
              <a:t> a store?</a:t>
            </a:r>
            <a:endParaRPr sz="2800"/>
          </a:p>
        </p:txBody>
      </p:sp>
      <p:grpSp>
        <p:nvGrpSpPr>
          <p:cNvPr id="1369" name="Google Shape;1369;p54"/>
          <p:cNvGrpSpPr/>
          <p:nvPr/>
        </p:nvGrpSpPr>
        <p:grpSpPr>
          <a:xfrm>
            <a:off x="1482972" y="1254075"/>
            <a:ext cx="7361003" cy="3823750"/>
            <a:chOff x="1482972" y="1254075"/>
            <a:chExt cx="7361003" cy="3823750"/>
          </a:xfrm>
        </p:grpSpPr>
        <p:pic>
          <p:nvPicPr>
            <p:cNvPr id="1370" name="Google Shape;1370;p54"/>
            <p:cNvPicPr preferRelativeResize="0"/>
            <p:nvPr/>
          </p:nvPicPr>
          <p:blipFill>
            <a:blip r:embed="rId4">
              <a:alphaModFix/>
            </a:blip>
            <a:stretch>
              <a:fillRect/>
            </a:stretch>
          </p:blipFill>
          <p:spPr>
            <a:xfrm>
              <a:off x="1482972" y="1254075"/>
              <a:ext cx="6062825" cy="3741625"/>
            </a:xfrm>
            <a:prstGeom prst="rect">
              <a:avLst/>
            </a:prstGeom>
            <a:noFill/>
            <a:ln cap="flat" cmpd="sng" w="28575">
              <a:solidFill>
                <a:schemeClr val="dk1"/>
              </a:solidFill>
              <a:prstDash val="solid"/>
              <a:round/>
              <a:headEnd len="sm" w="sm" type="none"/>
              <a:tailEnd len="sm" w="sm" type="none"/>
            </a:ln>
          </p:spPr>
        </p:pic>
        <p:sp>
          <p:nvSpPr>
            <p:cNvPr id="1371" name="Google Shape;1371;p54"/>
            <p:cNvSpPr/>
            <p:nvPr/>
          </p:nvSpPr>
          <p:spPr>
            <a:xfrm>
              <a:off x="3893625" y="4678075"/>
              <a:ext cx="274500" cy="21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4466450" y="4678075"/>
              <a:ext cx="608700" cy="21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5373475" y="4678075"/>
              <a:ext cx="274500" cy="21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5870100" y="4678075"/>
              <a:ext cx="434100" cy="21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txBox="1"/>
            <p:nvPr/>
          </p:nvSpPr>
          <p:spPr>
            <a:xfrm>
              <a:off x="3774275" y="4616125"/>
              <a:ext cx="56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Cambay"/>
                  <a:ea typeface="Cambay"/>
                  <a:cs typeface="Cambay"/>
                  <a:sym typeface="Cambay"/>
                </a:rPr>
                <a:t>Brand</a:t>
              </a:r>
              <a:endParaRPr b="1" sz="900">
                <a:latin typeface="Cambay"/>
                <a:ea typeface="Cambay"/>
                <a:cs typeface="Cambay"/>
                <a:sym typeface="Cambay"/>
              </a:endParaRPr>
            </a:p>
            <a:p>
              <a:pPr indent="0" lvl="0" marL="0" rtl="0" algn="l">
                <a:spcBef>
                  <a:spcPts val="0"/>
                </a:spcBef>
                <a:spcAft>
                  <a:spcPts val="0"/>
                </a:spcAft>
                <a:buNone/>
              </a:pPr>
              <a:r>
                <a:t/>
              </a:r>
              <a:endParaRPr b="1" sz="900">
                <a:latin typeface="Cambay"/>
                <a:ea typeface="Cambay"/>
                <a:cs typeface="Cambay"/>
                <a:sym typeface="Cambay"/>
              </a:endParaRPr>
            </a:p>
          </p:txBody>
        </p:sp>
        <p:sp>
          <p:nvSpPr>
            <p:cNvPr id="1376" name="Google Shape;1376;p54"/>
            <p:cNvSpPr txBox="1"/>
            <p:nvPr/>
          </p:nvSpPr>
          <p:spPr>
            <a:xfrm>
              <a:off x="4335275" y="46084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Cambay"/>
                  <a:ea typeface="Cambay"/>
                  <a:cs typeface="Cambay"/>
                  <a:sym typeface="Cambay"/>
                </a:rPr>
                <a:t>Convenience</a:t>
              </a:r>
              <a:endParaRPr b="1" sz="900">
                <a:latin typeface="Cambay"/>
                <a:ea typeface="Cambay"/>
                <a:cs typeface="Cambay"/>
                <a:sym typeface="Cambay"/>
              </a:endParaRPr>
            </a:p>
          </p:txBody>
        </p:sp>
        <p:sp>
          <p:nvSpPr>
            <p:cNvPr id="1377" name="Google Shape;1377;p54"/>
            <p:cNvSpPr txBox="1"/>
            <p:nvPr/>
          </p:nvSpPr>
          <p:spPr>
            <a:xfrm>
              <a:off x="5261400" y="4609225"/>
              <a:ext cx="608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Cambay"/>
                  <a:ea typeface="Cambay"/>
                  <a:cs typeface="Cambay"/>
                  <a:sym typeface="Cambay"/>
                </a:rPr>
                <a:t>Price</a:t>
              </a:r>
              <a:endParaRPr b="1" sz="900">
                <a:latin typeface="Cambay"/>
                <a:ea typeface="Cambay"/>
                <a:cs typeface="Cambay"/>
                <a:sym typeface="Cambay"/>
              </a:endParaRPr>
            </a:p>
          </p:txBody>
        </p:sp>
        <p:sp>
          <p:nvSpPr>
            <p:cNvPr id="1378" name="Google Shape;1378;p54"/>
            <p:cNvSpPr txBox="1"/>
            <p:nvPr/>
          </p:nvSpPr>
          <p:spPr>
            <a:xfrm>
              <a:off x="5843975" y="4608475"/>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Cambay"/>
                  <a:ea typeface="Cambay"/>
                  <a:cs typeface="Cambay"/>
                  <a:sym typeface="Cambay"/>
                </a:rPr>
                <a:t>Quality</a:t>
              </a:r>
              <a:endParaRPr b="1" sz="900">
                <a:latin typeface="Cambay"/>
                <a:ea typeface="Cambay"/>
                <a:cs typeface="Cambay"/>
                <a:sym typeface="Cambay"/>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55"/>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5"/>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5"/>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6" name="Google Shape;1386;p55"/>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sp>
        <p:nvSpPr>
          <p:cNvPr id="1387" name="Google Shape;1387;p55"/>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388" name="Google Shape;1388;p55"/>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9"/>
          <p:cNvSpPr/>
          <p:nvPr/>
        </p:nvSpPr>
        <p:spPr>
          <a:xfrm>
            <a:off x="1120906" y="1506604"/>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1120901" y="2736304"/>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4813046" y="1506604"/>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4813041" y="2736304"/>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txBox="1"/>
          <p:nvPr>
            <p:ph type="title"/>
          </p:nvPr>
        </p:nvSpPr>
        <p:spPr>
          <a:xfrm>
            <a:off x="1944599" y="1506600"/>
            <a:ext cx="25518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54" name="Google Shape;854;p29"/>
          <p:cNvSpPr txBox="1"/>
          <p:nvPr>
            <p:ph idx="6" type="title"/>
          </p:nvPr>
        </p:nvSpPr>
        <p:spPr>
          <a:xfrm>
            <a:off x="1913161" y="2736300"/>
            <a:ext cx="25761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855" name="Google Shape;855;p29"/>
          <p:cNvSpPr txBox="1"/>
          <p:nvPr>
            <p:ph idx="9" type="title"/>
          </p:nvPr>
        </p:nvSpPr>
        <p:spPr>
          <a:xfrm>
            <a:off x="5626452" y="2760638"/>
            <a:ext cx="27024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856" name="Google Shape;856;p29"/>
          <p:cNvSpPr txBox="1"/>
          <p:nvPr>
            <p:ph idx="2" type="title"/>
          </p:nvPr>
        </p:nvSpPr>
        <p:spPr>
          <a:xfrm>
            <a:off x="1082300" y="1580888"/>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857" name="Google Shape;857;p29"/>
          <p:cNvSpPr txBox="1"/>
          <p:nvPr>
            <p:ph idx="3" type="title"/>
          </p:nvPr>
        </p:nvSpPr>
        <p:spPr>
          <a:xfrm>
            <a:off x="5645751" y="1506600"/>
            <a:ext cx="26583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58" name="Google Shape;858;p29"/>
          <p:cNvSpPr txBox="1"/>
          <p:nvPr>
            <p:ph idx="4" type="title"/>
          </p:nvPr>
        </p:nvSpPr>
        <p:spPr>
          <a:xfrm>
            <a:off x="4774440" y="1580927"/>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859" name="Google Shape;859;p29"/>
          <p:cNvSpPr txBox="1"/>
          <p:nvPr>
            <p:ph idx="7" type="title"/>
          </p:nvPr>
        </p:nvSpPr>
        <p:spPr>
          <a:xfrm>
            <a:off x="1082295" y="2810608"/>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860" name="Google Shape;860;p29"/>
          <p:cNvSpPr txBox="1"/>
          <p:nvPr>
            <p:ph idx="13" type="title"/>
          </p:nvPr>
        </p:nvSpPr>
        <p:spPr>
          <a:xfrm>
            <a:off x="4774434" y="2810568"/>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61" name="Google Shape;861;p29"/>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PRESENTATION OVERVIEW</a:t>
            </a:r>
            <a:endParaRPr/>
          </a:p>
        </p:txBody>
      </p:sp>
      <p:sp>
        <p:nvSpPr>
          <p:cNvPr id="862" name="Google Shape;862;p29"/>
          <p:cNvSpPr/>
          <p:nvPr/>
        </p:nvSpPr>
        <p:spPr>
          <a:xfrm>
            <a:off x="1120907" y="3965989"/>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4813047" y="3965989"/>
            <a:ext cx="775200" cy="6381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txBox="1"/>
          <p:nvPr>
            <p:ph idx="6" type="title"/>
          </p:nvPr>
        </p:nvSpPr>
        <p:spPr>
          <a:xfrm>
            <a:off x="1934301" y="3966150"/>
            <a:ext cx="24663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IMPLICATIONS</a:t>
            </a:r>
            <a:endParaRPr/>
          </a:p>
        </p:txBody>
      </p:sp>
      <p:sp>
        <p:nvSpPr>
          <p:cNvPr id="865" name="Google Shape;865;p29"/>
          <p:cNvSpPr txBox="1"/>
          <p:nvPr>
            <p:ph idx="9" type="title"/>
          </p:nvPr>
        </p:nvSpPr>
        <p:spPr>
          <a:xfrm>
            <a:off x="5626444" y="4014856"/>
            <a:ext cx="2269800" cy="54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a:t>&amp; APPENDIX</a:t>
            </a:r>
            <a:endParaRPr/>
          </a:p>
        </p:txBody>
      </p:sp>
      <p:sp>
        <p:nvSpPr>
          <p:cNvPr id="866" name="Google Shape;866;p29"/>
          <p:cNvSpPr txBox="1"/>
          <p:nvPr>
            <p:ph idx="7" type="title"/>
          </p:nvPr>
        </p:nvSpPr>
        <p:spPr>
          <a:xfrm>
            <a:off x="1082301" y="4040293"/>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867" name="Google Shape;867;p29"/>
          <p:cNvSpPr txBox="1"/>
          <p:nvPr>
            <p:ph idx="13" type="title"/>
          </p:nvPr>
        </p:nvSpPr>
        <p:spPr>
          <a:xfrm>
            <a:off x="4774441" y="4040254"/>
            <a:ext cx="852000" cy="4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56"/>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56"/>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397" name="Google Shape;1397;p56"/>
          <p:cNvPicPr preferRelativeResize="0"/>
          <p:nvPr/>
        </p:nvPicPr>
        <p:blipFill>
          <a:blip r:embed="rId4">
            <a:alphaModFix/>
          </a:blip>
          <a:stretch>
            <a:fillRect/>
          </a:stretch>
        </p:blipFill>
        <p:spPr>
          <a:xfrm>
            <a:off x="2003311" y="1885275"/>
            <a:ext cx="5063776" cy="3125052"/>
          </a:xfrm>
          <a:prstGeom prst="rect">
            <a:avLst/>
          </a:prstGeom>
          <a:noFill/>
          <a:ln>
            <a:noFill/>
          </a:ln>
        </p:spPr>
      </p:pic>
      <p:sp>
        <p:nvSpPr>
          <p:cNvPr id="1398" name="Google Shape;1398;p56"/>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399" name="Google Shape;1399;p56"/>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57"/>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7" name="Google Shape;1407;p57"/>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08" name="Google Shape;1408;p57"/>
          <p:cNvPicPr preferRelativeResize="0"/>
          <p:nvPr/>
        </p:nvPicPr>
        <p:blipFill>
          <a:blip r:embed="rId4">
            <a:alphaModFix/>
          </a:blip>
          <a:stretch>
            <a:fillRect/>
          </a:stretch>
        </p:blipFill>
        <p:spPr>
          <a:xfrm>
            <a:off x="2003326" y="1885275"/>
            <a:ext cx="5063776" cy="3125054"/>
          </a:xfrm>
          <a:prstGeom prst="rect">
            <a:avLst/>
          </a:prstGeom>
          <a:noFill/>
          <a:ln>
            <a:noFill/>
          </a:ln>
        </p:spPr>
      </p:pic>
      <p:sp>
        <p:nvSpPr>
          <p:cNvPr id="1409" name="Google Shape;1409;p57"/>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10" name="Google Shape;1410;p57"/>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58"/>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8"/>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8"/>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8" name="Google Shape;1418;p58"/>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19" name="Google Shape;1419;p58"/>
          <p:cNvPicPr preferRelativeResize="0"/>
          <p:nvPr/>
        </p:nvPicPr>
        <p:blipFill>
          <a:blip r:embed="rId4">
            <a:alphaModFix/>
          </a:blip>
          <a:stretch>
            <a:fillRect/>
          </a:stretch>
        </p:blipFill>
        <p:spPr>
          <a:xfrm>
            <a:off x="2003326" y="1885275"/>
            <a:ext cx="5063776" cy="3125064"/>
          </a:xfrm>
          <a:prstGeom prst="rect">
            <a:avLst/>
          </a:prstGeom>
          <a:noFill/>
          <a:ln>
            <a:noFill/>
          </a:ln>
        </p:spPr>
      </p:pic>
      <p:sp>
        <p:nvSpPr>
          <p:cNvPr id="1420" name="Google Shape;1420;p58"/>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21" name="Google Shape;1421;p58"/>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59"/>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9"/>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9" name="Google Shape;1429;p59"/>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30" name="Google Shape;1430;p59"/>
          <p:cNvPicPr preferRelativeResize="0"/>
          <p:nvPr/>
        </p:nvPicPr>
        <p:blipFill>
          <a:blip r:embed="rId4">
            <a:alphaModFix/>
          </a:blip>
          <a:stretch>
            <a:fillRect/>
          </a:stretch>
        </p:blipFill>
        <p:spPr>
          <a:xfrm>
            <a:off x="2003325" y="1885275"/>
            <a:ext cx="5063776" cy="3125068"/>
          </a:xfrm>
          <a:prstGeom prst="rect">
            <a:avLst/>
          </a:prstGeom>
          <a:noFill/>
          <a:ln>
            <a:noFill/>
          </a:ln>
        </p:spPr>
      </p:pic>
      <p:sp>
        <p:nvSpPr>
          <p:cNvPr id="1431" name="Google Shape;1431;p59"/>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32" name="Google Shape;1432;p59"/>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0"/>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0" name="Google Shape;1440;p60"/>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41" name="Google Shape;1441;p60"/>
          <p:cNvPicPr preferRelativeResize="0"/>
          <p:nvPr/>
        </p:nvPicPr>
        <p:blipFill>
          <a:blip r:embed="rId4">
            <a:alphaModFix/>
          </a:blip>
          <a:stretch>
            <a:fillRect/>
          </a:stretch>
        </p:blipFill>
        <p:spPr>
          <a:xfrm>
            <a:off x="2003322" y="1885275"/>
            <a:ext cx="5063758" cy="3125050"/>
          </a:xfrm>
          <a:prstGeom prst="rect">
            <a:avLst/>
          </a:prstGeom>
          <a:noFill/>
          <a:ln>
            <a:noFill/>
          </a:ln>
        </p:spPr>
      </p:pic>
      <p:sp>
        <p:nvSpPr>
          <p:cNvPr id="1442" name="Google Shape;1442;p60"/>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43" name="Google Shape;1443;p60"/>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61"/>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1" name="Google Shape;1451;p61"/>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52" name="Google Shape;1452;p61"/>
          <p:cNvPicPr preferRelativeResize="0"/>
          <p:nvPr/>
        </p:nvPicPr>
        <p:blipFill>
          <a:blip r:embed="rId4">
            <a:alphaModFix/>
          </a:blip>
          <a:stretch>
            <a:fillRect/>
          </a:stretch>
        </p:blipFill>
        <p:spPr>
          <a:xfrm>
            <a:off x="2003325" y="1885275"/>
            <a:ext cx="5063776" cy="3125053"/>
          </a:xfrm>
          <a:prstGeom prst="rect">
            <a:avLst/>
          </a:prstGeom>
          <a:noFill/>
          <a:ln>
            <a:noFill/>
          </a:ln>
        </p:spPr>
      </p:pic>
      <p:sp>
        <p:nvSpPr>
          <p:cNvPr id="1453" name="Google Shape;1453;p61"/>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54" name="Google Shape;1454;p61"/>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62"/>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60" name="Google Shape;1460;p62"/>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
        <p:nvSpPr>
          <p:cNvPr id="1461" name="Google Shape;1461;p62"/>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2"/>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2"/>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4" name="Google Shape;1464;p62"/>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65" name="Google Shape;1465;p62"/>
          <p:cNvPicPr preferRelativeResize="0"/>
          <p:nvPr/>
        </p:nvPicPr>
        <p:blipFill>
          <a:blip r:embed="rId4">
            <a:alphaModFix/>
          </a:blip>
          <a:stretch>
            <a:fillRect/>
          </a:stretch>
        </p:blipFill>
        <p:spPr>
          <a:xfrm>
            <a:off x="2003325" y="1885275"/>
            <a:ext cx="5063776" cy="312507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3"/>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3"/>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3"/>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3" name="Google Shape;1473;p63"/>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74" name="Google Shape;1474;p63"/>
          <p:cNvPicPr preferRelativeResize="0"/>
          <p:nvPr/>
        </p:nvPicPr>
        <p:blipFill>
          <a:blip r:embed="rId4">
            <a:alphaModFix/>
          </a:blip>
          <a:stretch>
            <a:fillRect/>
          </a:stretch>
        </p:blipFill>
        <p:spPr>
          <a:xfrm>
            <a:off x="2003325" y="1885275"/>
            <a:ext cx="5063776" cy="3125066"/>
          </a:xfrm>
          <a:prstGeom prst="rect">
            <a:avLst/>
          </a:prstGeom>
          <a:noFill/>
          <a:ln>
            <a:noFill/>
          </a:ln>
        </p:spPr>
      </p:pic>
      <p:sp>
        <p:nvSpPr>
          <p:cNvPr id="1475" name="Google Shape;1475;p63"/>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76" name="Google Shape;1476;p63"/>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64"/>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4" name="Google Shape;1484;p64"/>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85" name="Google Shape;1485;p64"/>
          <p:cNvPicPr preferRelativeResize="0"/>
          <p:nvPr/>
        </p:nvPicPr>
        <p:blipFill>
          <a:blip r:embed="rId4">
            <a:alphaModFix/>
          </a:blip>
          <a:stretch>
            <a:fillRect/>
          </a:stretch>
        </p:blipFill>
        <p:spPr>
          <a:xfrm>
            <a:off x="2003326" y="1885275"/>
            <a:ext cx="5063776" cy="3125070"/>
          </a:xfrm>
          <a:prstGeom prst="rect">
            <a:avLst/>
          </a:prstGeom>
          <a:noFill/>
          <a:ln>
            <a:noFill/>
          </a:ln>
        </p:spPr>
      </p:pic>
      <p:sp>
        <p:nvSpPr>
          <p:cNvPr id="1486" name="Google Shape;1486;p64"/>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87" name="Google Shape;1487;p64"/>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65"/>
          <p:cNvSpPr/>
          <p:nvPr/>
        </p:nvSpPr>
        <p:spPr>
          <a:xfrm>
            <a:off x="8098500" y="1853000"/>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p:nvPr/>
        </p:nvSpPr>
        <p:spPr>
          <a:xfrm>
            <a:off x="8098500" y="2670422"/>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5"/>
          <p:cNvSpPr/>
          <p:nvPr/>
        </p:nvSpPr>
        <p:spPr>
          <a:xfrm>
            <a:off x="8098500" y="3487846"/>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5" name="Google Shape;1495;p65"/>
          <p:cNvPicPr preferRelativeResize="0"/>
          <p:nvPr/>
        </p:nvPicPr>
        <p:blipFill>
          <a:blip r:embed="rId3">
            <a:alphaModFix/>
          </a:blip>
          <a:stretch>
            <a:fillRect/>
          </a:stretch>
        </p:blipFill>
        <p:spPr>
          <a:xfrm>
            <a:off x="2003313" y="1885275"/>
            <a:ext cx="5063780" cy="3125050"/>
          </a:xfrm>
          <a:prstGeom prst="rect">
            <a:avLst/>
          </a:prstGeom>
          <a:noFill/>
          <a:ln cap="flat" cmpd="sng" w="28575">
            <a:solidFill>
              <a:schemeClr val="dk1"/>
            </a:solidFill>
            <a:prstDash val="solid"/>
            <a:round/>
            <a:headEnd len="sm" w="sm" type="none"/>
            <a:tailEnd len="sm" w="sm" type="none"/>
          </a:ln>
        </p:spPr>
      </p:pic>
      <p:pic>
        <p:nvPicPr>
          <p:cNvPr id="1496" name="Google Shape;1496;p65"/>
          <p:cNvPicPr preferRelativeResize="0"/>
          <p:nvPr/>
        </p:nvPicPr>
        <p:blipFill>
          <a:blip r:embed="rId4">
            <a:alphaModFix/>
          </a:blip>
          <a:stretch>
            <a:fillRect/>
          </a:stretch>
        </p:blipFill>
        <p:spPr>
          <a:xfrm>
            <a:off x="2003325" y="1885275"/>
            <a:ext cx="5063776" cy="3125077"/>
          </a:xfrm>
          <a:prstGeom prst="rect">
            <a:avLst/>
          </a:prstGeom>
          <a:noFill/>
          <a:ln>
            <a:noFill/>
          </a:ln>
        </p:spPr>
      </p:pic>
      <p:sp>
        <p:nvSpPr>
          <p:cNvPr id="1497" name="Google Shape;1497;p65"/>
          <p:cNvSpPr txBox="1"/>
          <p:nvPr>
            <p:ph type="title"/>
          </p:nvPr>
        </p:nvSpPr>
        <p:spPr>
          <a:xfrm>
            <a:off x="720000" y="826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How does generation affect strategies used after prices increased?</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t/>
            </a:r>
            <a:endParaRPr sz="2800"/>
          </a:p>
        </p:txBody>
      </p:sp>
      <p:sp>
        <p:nvSpPr>
          <p:cNvPr id="1498" name="Google Shape;1498;p65"/>
          <p:cNvSpPr txBox="1"/>
          <p:nvPr/>
        </p:nvSpPr>
        <p:spPr>
          <a:xfrm flipH="1">
            <a:off x="1024900" y="1259200"/>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Poppins"/>
                <a:ea typeface="Poppins"/>
                <a:cs typeface="Poppins"/>
                <a:sym typeface="Poppins"/>
              </a:rPr>
              <a:t>Money-Saving Strategies</a:t>
            </a:r>
            <a:endParaRPr sz="2000">
              <a:solidFill>
                <a:schemeClr val="accent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30"/>
          <p:cNvPicPr preferRelativeResize="0"/>
          <p:nvPr/>
        </p:nvPicPr>
        <p:blipFill rotWithShape="1">
          <a:blip r:embed="rId3">
            <a:alphaModFix/>
          </a:blip>
          <a:srcRect b="0" l="12035" r="19891" t="0"/>
          <a:stretch/>
        </p:blipFill>
        <p:spPr>
          <a:xfrm>
            <a:off x="320300" y="695375"/>
            <a:ext cx="3840727" cy="3766000"/>
          </a:xfrm>
          <a:prstGeom prst="rect">
            <a:avLst/>
          </a:prstGeom>
          <a:noFill/>
          <a:ln>
            <a:noFill/>
          </a:ln>
        </p:spPr>
      </p:pic>
      <p:sp>
        <p:nvSpPr>
          <p:cNvPr id="873" name="Google Shape;873;p30"/>
          <p:cNvSpPr/>
          <p:nvPr/>
        </p:nvSpPr>
        <p:spPr>
          <a:xfrm>
            <a:off x="5947950" y="9188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0"/>
          <p:cNvSpPr txBox="1"/>
          <p:nvPr>
            <p:ph type="title"/>
          </p:nvPr>
        </p:nvSpPr>
        <p:spPr>
          <a:xfrm>
            <a:off x="3994175" y="20835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INTRODUCTION</a:t>
            </a:r>
            <a:endParaRPr sz="4600"/>
          </a:p>
        </p:txBody>
      </p:sp>
      <p:sp>
        <p:nvSpPr>
          <p:cNvPr id="875" name="Google Shape;875;p30"/>
          <p:cNvSpPr txBox="1"/>
          <p:nvPr>
            <p:ph idx="2" type="title"/>
          </p:nvPr>
        </p:nvSpPr>
        <p:spPr>
          <a:xfrm>
            <a:off x="5947950" y="1008150"/>
            <a:ext cx="102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76" name="Google Shape;876;p30"/>
          <p:cNvGrpSpPr/>
          <p:nvPr/>
        </p:nvGrpSpPr>
        <p:grpSpPr>
          <a:xfrm rot="-5400000">
            <a:off x="152393" y="692876"/>
            <a:ext cx="4184309" cy="3973407"/>
            <a:chOff x="238125" y="1235375"/>
            <a:chExt cx="3265675" cy="3101075"/>
          </a:xfrm>
        </p:grpSpPr>
        <p:sp>
          <p:nvSpPr>
            <p:cNvPr id="877" name="Google Shape;877;p30"/>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0"/>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0"/>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0"/>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0"/>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0"/>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0"/>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0"/>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30"/>
          <p:cNvGrpSpPr/>
          <p:nvPr/>
        </p:nvGrpSpPr>
        <p:grpSpPr>
          <a:xfrm>
            <a:off x="378971" y="4425759"/>
            <a:ext cx="668263" cy="356672"/>
            <a:chOff x="6613421" y="4558496"/>
            <a:chExt cx="668263" cy="356672"/>
          </a:xfrm>
        </p:grpSpPr>
        <p:grpSp>
          <p:nvGrpSpPr>
            <p:cNvPr id="886" name="Google Shape;886;p30"/>
            <p:cNvGrpSpPr/>
            <p:nvPr/>
          </p:nvGrpSpPr>
          <p:grpSpPr>
            <a:xfrm>
              <a:off x="6613421" y="4697571"/>
              <a:ext cx="668263" cy="217597"/>
              <a:chOff x="-668239" y="4338844"/>
              <a:chExt cx="298478" cy="97194"/>
            </a:xfrm>
          </p:grpSpPr>
          <p:sp>
            <p:nvSpPr>
              <p:cNvPr id="887" name="Google Shape;887;p3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30"/>
            <p:cNvGrpSpPr/>
            <p:nvPr/>
          </p:nvGrpSpPr>
          <p:grpSpPr>
            <a:xfrm>
              <a:off x="6613421" y="4558496"/>
              <a:ext cx="668263" cy="217597"/>
              <a:chOff x="-668239" y="4338844"/>
              <a:chExt cx="298478" cy="97194"/>
            </a:xfrm>
          </p:grpSpPr>
          <p:sp>
            <p:nvSpPr>
              <p:cNvPr id="898" name="Google Shape;898;p30"/>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0"/>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0"/>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0"/>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0"/>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0"/>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0"/>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0"/>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0"/>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8" name="Google Shape;908;p30"/>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66"/>
          <p:cNvSpPr txBox="1"/>
          <p:nvPr>
            <p:ph type="title"/>
          </p:nvPr>
        </p:nvSpPr>
        <p:spPr>
          <a:xfrm>
            <a:off x="831150" y="978425"/>
            <a:ext cx="7767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Is there statistical evidence that generation can predict responses to increasing grocery prices?</a:t>
            </a:r>
            <a:endParaRPr sz="2300"/>
          </a:p>
          <a:p>
            <a:pPr indent="0" lvl="0" marL="0" rtl="0" algn="ctr">
              <a:spcBef>
                <a:spcPts val="0"/>
              </a:spcBef>
              <a:spcAft>
                <a:spcPts val="0"/>
              </a:spcAft>
              <a:buNone/>
            </a:pPr>
            <a:r>
              <a:t/>
            </a:r>
            <a:endParaRPr/>
          </a:p>
          <a:p>
            <a:pPr indent="0" lvl="0" marL="0" rtl="0" algn="ctr">
              <a:spcBef>
                <a:spcPts val="0"/>
              </a:spcBef>
              <a:spcAft>
                <a:spcPts val="0"/>
              </a:spcAft>
              <a:buNone/>
            </a:pPr>
            <a:r>
              <a:t/>
            </a:r>
            <a:endParaRPr sz="600"/>
          </a:p>
        </p:txBody>
      </p:sp>
      <p:sp>
        <p:nvSpPr>
          <p:cNvPr id="1504" name="Google Shape;1504;p66"/>
          <p:cNvSpPr txBox="1"/>
          <p:nvPr/>
        </p:nvSpPr>
        <p:spPr>
          <a:xfrm>
            <a:off x="1492350" y="1869825"/>
            <a:ext cx="65826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Strong </a:t>
            </a:r>
            <a:r>
              <a:rPr b="1" lang="en" sz="2000">
                <a:solidFill>
                  <a:schemeClr val="lt2"/>
                </a:solidFill>
                <a:latin typeface="Cambay"/>
                <a:ea typeface="Cambay"/>
                <a:cs typeface="Cambay"/>
                <a:sym typeface="Cambay"/>
              </a:rPr>
              <a:t>P-Values, </a:t>
            </a:r>
            <a:r>
              <a:rPr lang="en" sz="2000">
                <a:solidFill>
                  <a:schemeClr val="lt2"/>
                </a:solidFill>
                <a:latin typeface="Cambay"/>
                <a:ea typeface="Cambay"/>
                <a:cs typeface="Cambay"/>
                <a:sym typeface="Cambay"/>
              </a:rPr>
              <a:t>below 0.01</a:t>
            </a:r>
            <a:endParaRPr sz="2000">
              <a:solidFill>
                <a:schemeClr val="lt2"/>
              </a:solidFill>
              <a:latin typeface="Cambay"/>
              <a:ea typeface="Cambay"/>
              <a:cs typeface="Cambay"/>
              <a:sym typeface="Cambay"/>
            </a:endParaRPr>
          </a:p>
          <a:p>
            <a:pPr indent="-355600" lvl="1" marL="9144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Evidence that generation can </a:t>
            </a:r>
            <a:r>
              <a:rPr lang="en" sz="2000">
                <a:solidFill>
                  <a:schemeClr val="lt2"/>
                </a:solidFill>
                <a:latin typeface="Cambay"/>
                <a:ea typeface="Cambay"/>
                <a:cs typeface="Cambay"/>
                <a:sym typeface="Cambay"/>
              </a:rPr>
              <a:t>predict:</a:t>
            </a:r>
            <a:endParaRPr sz="2000">
              <a:solidFill>
                <a:schemeClr val="lt2"/>
              </a:solidFill>
              <a:latin typeface="Cambay"/>
              <a:ea typeface="Cambay"/>
              <a:cs typeface="Cambay"/>
              <a:sym typeface="Cambay"/>
            </a:endParaRPr>
          </a:p>
          <a:p>
            <a:pPr indent="-355600" lvl="2" marL="13716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H</a:t>
            </a:r>
            <a:r>
              <a:rPr lang="en" sz="2000">
                <a:solidFill>
                  <a:schemeClr val="lt2"/>
                </a:solidFill>
                <a:latin typeface="Cambay"/>
                <a:ea typeface="Cambay"/>
                <a:cs typeface="Cambay"/>
                <a:sym typeface="Cambay"/>
              </a:rPr>
              <a:t>ousehold size</a:t>
            </a:r>
            <a:endParaRPr sz="2000">
              <a:solidFill>
                <a:schemeClr val="lt2"/>
              </a:solidFill>
              <a:latin typeface="Cambay"/>
              <a:ea typeface="Cambay"/>
              <a:cs typeface="Cambay"/>
              <a:sym typeface="Cambay"/>
            </a:endParaRPr>
          </a:p>
          <a:p>
            <a:pPr indent="-355600" lvl="2" marL="13716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Use of an online grocery service</a:t>
            </a:r>
            <a:endParaRPr sz="2000">
              <a:solidFill>
                <a:schemeClr val="lt2"/>
              </a:solidFill>
              <a:latin typeface="Cambay"/>
              <a:ea typeface="Cambay"/>
              <a:cs typeface="Cambay"/>
              <a:sym typeface="Cambay"/>
            </a:endParaRPr>
          </a:p>
          <a:p>
            <a:pPr indent="-355600" lvl="2" marL="13716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Level of concern for prices</a:t>
            </a:r>
            <a:endParaRPr sz="2000">
              <a:solidFill>
                <a:schemeClr val="lt2"/>
              </a:solidFill>
              <a:latin typeface="Cambay"/>
              <a:ea typeface="Cambay"/>
              <a:cs typeface="Cambay"/>
              <a:sym typeface="Cambay"/>
            </a:endParaRPr>
          </a:p>
          <a:p>
            <a:pPr indent="-355600" lvl="2" marL="13716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Likeliness of mealing planning</a:t>
            </a:r>
            <a:endParaRPr sz="2000">
              <a:solidFill>
                <a:schemeClr val="lt2"/>
              </a:solidFill>
              <a:latin typeface="Cambay"/>
              <a:ea typeface="Cambay"/>
              <a:cs typeface="Cambay"/>
              <a:sym typeface="Cambay"/>
            </a:endParaRPr>
          </a:p>
          <a:p>
            <a:pPr indent="-355600" lvl="0" marL="4572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Very weak </a:t>
            </a:r>
            <a:r>
              <a:rPr b="1" lang="en" sz="2000">
                <a:solidFill>
                  <a:schemeClr val="lt2"/>
                </a:solidFill>
                <a:latin typeface="Cambay"/>
                <a:ea typeface="Cambay"/>
                <a:cs typeface="Cambay"/>
                <a:sym typeface="Cambay"/>
              </a:rPr>
              <a:t>R-Squared,</a:t>
            </a:r>
            <a:r>
              <a:rPr lang="en" sz="2000">
                <a:solidFill>
                  <a:schemeClr val="lt2"/>
                </a:solidFill>
                <a:latin typeface="Cambay"/>
                <a:ea typeface="Cambay"/>
                <a:cs typeface="Cambay"/>
                <a:sym typeface="Cambay"/>
              </a:rPr>
              <a:t> </a:t>
            </a:r>
            <a:r>
              <a:rPr lang="en" sz="2000">
                <a:solidFill>
                  <a:schemeClr val="lt2"/>
                </a:solidFill>
                <a:latin typeface="Cambay"/>
                <a:ea typeface="Cambay"/>
                <a:cs typeface="Cambay"/>
                <a:sym typeface="Cambay"/>
              </a:rPr>
              <a:t>below</a:t>
            </a:r>
            <a:r>
              <a:rPr lang="en" sz="2000">
                <a:solidFill>
                  <a:schemeClr val="lt2"/>
                </a:solidFill>
                <a:latin typeface="Cambay"/>
                <a:ea typeface="Cambay"/>
                <a:cs typeface="Cambay"/>
                <a:sym typeface="Cambay"/>
              </a:rPr>
              <a:t> 0.10</a:t>
            </a:r>
            <a:endParaRPr sz="2000">
              <a:solidFill>
                <a:schemeClr val="lt2"/>
              </a:solidFill>
              <a:latin typeface="Cambay"/>
              <a:ea typeface="Cambay"/>
              <a:cs typeface="Cambay"/>
              <a:sym typeface="Cambay"/>
            </a:endParaRPr>
          </a:p>
          <a:p>
            <a:pPr indent="-355600" lvl="1" marL="914400" rtl="0" algn="l">
              <a:spcBef>
                <a:spcPts val="0"/>
              </a:spcBef>
              <a:spcAft>
                <a:spcPts val="0"/>
              </a:spcAft>
              <a:buClr>
                <a:schemeClr val="lt2"/>
              </a:buClr>
              <a:buSzPts val="2000"/>
              <a:buFont typeface="Cambay"/>
              <a:buChar char="○"/>
            </a:pPr>
            <a:r>
              <a:rPr lang="en" sz="2000">
                <a:solidFill>
                  <a:schemeClr val="lt2"/>
                </a:solidFill>
                <a:latin typeface="Cambay"/>
                <a:ea typeface="Cambay"/>
                <a:cs typeface="Cambay"/>
                <a:sym typeface="Cambay"/>
              </a:rPr>
              <a:t>Cannot conclude that the evidence is meaningful</a:t>
            </a:r>
            <a:endParaRPr b="1" sz="2000">
              <a:solidFill>
                <a:schemeClr val="lt2"/>
              </a:solidFill>
              <a:latin typeface="Cambay"/>
              <a:ea typeface="Cambay"/>
              <a:cs typeface="Cambay"/>
              <a:sym typeface="Cambay"/>
            </a:endParaRPr>
          </a:p>
        </p:txBody>
      </p:sp>
      <p:sp>
        <p:nvSpPr>
          <p:cNvPr id="1505" name="Google Shape;1505;p66"/>
          <p:cNvSpPr txBox="1"/>
          <p:nvPr/>
        </p:nvSpPr>
        <p:spPr>
          <a:xfrm>
            <a:off x="1221675" y="1310425"/>
            <a:ext cx="6828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accent1"/>
                </a:solidFill>
                <a:latin typeface="Cambay"/>
                <a:ea typeface="Cambay"/>
                <a:cs typeface="Cambay"/>
                <a:sym typeface="Cambay"/>
              </a:rPr>
              <a:t>Multiple</a:t>
            </a:r>
            <a:r>
              <a:rPr lang="en" sz="2200">
                <a:solidFill>
                  <a:schemeClr val="accent1"/>
                </a:solidFill>
                <a:latin typeface="Cambay"/>
                <a:ea typeface="Cambay"/>
                <a:cs typeface="Cambay"/>
                <a:sym typeface="Cambay"/>
              </a:rPr>
              <a:t> Linear Regression</a:t>
            </a:r>
            <a:endParaRPr sz="2200">
              <a:solidFill>
                <a:schemeClr val="accent1"/>
              </a:solidFill>
              <a:latin typeface="Cambay"/>
              <a:ea typeface="Cambay"/>
              <a:cs typeface="Cambay"/>
              <a:sym typeface="Camb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67"/>
          <p:cNvSpPr txBox="1"/>
          <p:nvPr>
            <p:ph type="title"/>
          </p:nvPr>
        </p:nvSpPr>
        <p:spPr>
          <a:xfrm>
            <a:off x="720000" y="597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What do generations </a:t>
            </a:r>
            <a:r>
              <a:rPr lang="en" sz="3300"/>
              <a:t>attribute</a:t>
            </a:r>
            <a:r>
              <a:rPr lang="en" sz="3300"/>
              <a:t> </a:t>
            </a:r>
            <a:r>
              <a:rPr lang="en" sz="3300"/>
              <a:t>the </a:t>
            </a:r>
            <a:r>
              <a:rPr lang="en" sz="3300"/>
              <a:t>increase in grocery prices to?</a:t>
            </a:r>
            <a:endParaRPr sz="3300"/>
          </a:p>
        </p:txBody>
      </p:sp>
      <p:sp>
        <p:nvSpPr>
          <p:cNvPr id="1511" name="Google Shape;1511;p67"/>
          <p:cNvSpPr/>
          <p:nvPr/>
        </p:nvSpPr>
        <p:spPr>
          <a:xfrm rot="5400000">
            <a:off x="8226073" y="4604098"/>
            <a:ext cx="332400" cy="332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7"/>
          <p:cNvSpPr/>
          <p:nvPr/>
        </p:nvSpPr>
        <p:spPr>
          <a:xfrm rot="5400000">
            <a:off x="7408651" y="4604098"/>
            <a:ext cx="332400" cy="332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7"/>
          <p:cNvSpPr txBox="1"/>
          <p:nvPr/>
        </p:nvSpPr>
        <p:spPr>
          <a:xfrm>
            <a:off x="1027800" y="-1248050"/>
            <a:ext cx="91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1514" name="Google Shape;1514;p67"/>
          <p:cNvSpPr/>
          <p:nvPr/>
        </p:nvSpPr>
        <p:spPr>
          <a:xfrm rot="5400000">
            <a:off x="6591227" y="4604098"/>
            <a:ext cx="332400" cy="33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515" name="Google Shape;1515;p67"/>
          <p:cNvGraphicFramePr/>
          <p:nvPr/>
        </p:nvGraphicFramePr>
        <p:xfrm>
          <a:off x="623163" y="1847875"/>
          <a:ext cx="3000000" cy="3000000"/>
        </p:xfrm>
        <a:graphic>
          <a:graphicData uri="http://schemas.openxmlformats.org/drawingml/2006/table">
            <a:tbl>
              <a:tblPr>
                <a:noFill/>
                <a:tableStyleId>{560F2C23-869A-4E39-A5F4-BAE754F46705}</a:tableStyleId>
              </a:tblPr>
              <a:tblGrid>
                <a:gridCol w="1265475"/>
                <a:gridCol w="1265475"/>
              </a:tblGrid>
              <a:tr h="396200">
                <a:tc gridSpan="2">
                  <a:txBody>
                    <a:bodyPr/>
                    <a:lstStyle/>
                    <a:p>
                      <a:pPr indent="0" lvl="0" marL="0" rtl="0" algn="ctr">
                        <a:spcBef>
                          <a:spcPts val="0"/>
                        </a:spcBef>
                        <a:spcAft>
                          <a:spcPts val="0"/>
                        </a:spcAft>
                        <a:buNone/>
                      </a:pPr>
                      <a:r>
                        <a:rPr b="1" lang="en"/>
                        <a:t>Inflation</a:t>
                      </a:r>
                      <a:endParaRPr b="1"/>
                    </a:p>
                  </a:txBody>
                  <a:tcPr marT="91425" marB="91425" marR="91425" marL="91425"/>
                </a:tc>
                <a:tc hMerge="1"/>
              </a:tr>
              <a:tr h="418625">
                <a:tc>
                  <a:txBody>
                    <a:bodyPr/>
                    <a:lstStyle/>
                    <a:p>
                      <a:pPr indent="0" lvl="0" marL="0" rtl="0" algn="l">
                        <a:spcBef>
                          <a:spcPts val="0"/>
                        </a:spcBef>
                        <a:spcAft>
                          <a:spcPts val="0"/>
                        </a:spcAft>
                        <a:buNone/>
                      </a:pPr>
                      <a:r>
                        <a:rPr lang="en"/>
                        <a:t>Baby Boom</a:t>
                      </a:r>
                      <a:r>
                        <a:rPr lang="en"/>
                        <a:t>e</a:t>
                      </a:r>
                      <a:r>
                        <a:rPr lang="en"/>
                        <a:t>r</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96200">
                <a:tc>
                  <a:txBody>
                    <a:bodyPr/>
                    <a:lstStyle/>
                    <a:p>
                      <a:pPr indent="0" lvl="0" marL="0" rtl="0" algn="l">
                        <a:spcBef>
                          <a:spcPts val="0"/>
                        </a:spcBef>
                        <a:spcAft>
                          <a:spcPts val="0"/>
                        </a:spcAft>
                        <a:buNone/>
                      </a:pPr>
                      <a:r>
                        <a:rPr lang="en"/>
                        <a:t>Gen X</a:t>
                      </a:r>
                      <a:endParaRPr/>
                    </a:p>
                  </a:txBody>
                  <a:tcPr marT="91425" marB="91425" marR="91425" marL="91425"/>
                </a:tc>
                <a:tc>
                  <a:txBody>
                    <a:bodyPr/>
                    <a:lstStyle/>
                    <a:p>
                      <a:pPr indent="0" lvl="0" marL="0" rtl="0" algn="l">
                        <a:spcBef>
                          <a:spcPts val="0"/>
                        </a:spcBef>
                        <a:spcAft>
                          <a:spcPts val="0"/>
                        </a:spcAft>
                        <a:buNone/>
                      </a:pPr>
                      <a:r>
                        <a:rPr lang="en"/>
                        <a:t>31%</a:t>
                      </a:r>
                      <a:endParaRPr/>
                    </a:p>
                  </a:txBody>
                  <a:tcPr marT="91425" marB="91425" marR="91425" marL="91425"/>
                </a:tc>
              </a:tr>
              <a:tr h="396200">
                <a:tc>
                  <a:txBody>
                    <a:bodyPr/>
                    <a:lstStyle/>
                    <a:p>
                      <a:pPr indent="0" lvl="0" marL="0" rtl="0" algn="l">
                        <a:spcBef>
                          <a:spcPts val="0"/>
                        </a:spcBef>
                        <a:spcAft>
                          <a:spcPts val="0"/>
                        </a:spcAft>
                        <a:buNone/>
                      </a:pPr>
                      <a:r>
                        <a:rPr lang="en"/>
                        <a:t>Millennial</a:t>
                      </a:r>
                      <a:endParaRPr/>
                    </a:p>
                  </a:txBody>
                  <a:tcPr marT="91425" marB="91425" marR="91425" marL="91425"/>
                </a:tc>
                <a:tc>
                  <a:txBody>
                    <a:bodyPr/>
                    <a:lstStyle/>
                    <a:p>
                      <a:pPr indent="0" lvl="0" marL="0" rtl="0" algn="l">
                        <a:spcBef>
                          <a:spcPts val="0"/>
                        </a:spcBef>
                        <a:spcAft>
                          <a:spcPts val="0"/>
                        </a:spcAft>
                        <a:buNone/>
                      </a:pPr>
                      <a:r>
                        <a:rPr lang="en"/>
                        <a:t>43%</a:t>
                      </a:r>
                      <a:endParaRPr/>
                    </a:p>
                  </a:txBody>
                  <a:tcPr marT="91425" marB="91425" marR="91425" marL="91425"/>
                </a:tc>
              </a:tr>
              <a:tr h="396200">
                <a:tc>
                  <a:txBody>
                    <a:bodyPr/>
                    <a:lstStyle/>
                    <a:p>
                      <a:pPr indent="0" lvl="0" marL="0" rtl="0" algn="l">
                        <a:spcBef>
                          <a:spcPts val="0"/>
                        </a:spcBef>
                        <a:spcAft>
                          <a:spcPts val="0"/>
                        </a:spcAft>
                        <a:buNone/>
                      </a:pPr>
                      <a:r>
                        <a:rPr lang="en"/>
                        <a:t>Gen Z</a:t>
                      </a:r>
                      <a:endParaRPr/>
                    </a:p>
                  </a:txBody>
                  <a:tcPr marT="91425" marB="91425" marR="91425" marL="91425"/>
                </a:tc>
                <a:tc>
                  <a:txBody>
                    <a:bodyPr/>
                    <a:lstStyle/>
                    <a:p>
                      <a:pPr indent="0" lvl="0" marL="0" rtl="0" algn="l">
                        <a:spcBef>
                          <a:spcPts val="0"/>
                        </a:spcBef>
                        <a:spcAft>
                          <a:spcPts val="0"/>
                        </a:spcAft>
                        <a:buNone/>
                      </a:pPr>
                      <a:r>
                        <a:rPr lang="en"/>
                        <a:t>40%</a:t>
                      </a:r>
                      <a:endParaRPr/>
                    </a:p>
                  </a:txBody>
                  <a:tcPr marT="91425" marB="91425" marR="91425" marL="91425"/>
                </a:tc>
              </a:tr>
            </a:tbl>
          </a:graphicData>
        </a:graphic>
      </p:graphicFrame>
      <p:graphicFrame>
        <p:nvGraphicFramePr>
          <p:cNvPr id="1516" name="Google Shape;1516;p67"/>
          <p:cNvGraphicFramePr/>
          <p:nvPr/>
        </p:nvGraphicFramePr>
        <p:xfrm>
          <a:off x="3306513" y="1847875"/>
          <a:ext cx="3000000" cy="3000000"/>
        </p:xfrm>
        <a:graphic>
          <a:graphicData uri="http://schemas.openxmlformats.org/drawingml/2006/table">
            <a:tbl>
              <a:tblPr>
                <a:noFill/>
                <a:tableStyleId>{560F2C23-869A-4E39-A5F4-BAE754F46705}</a:tableStyleId>
              </a:tblPr>
              <a:tblGrid>
                <a:gridCol w="1265475"/>
                <a:gridCol w="1265475"/>
              </a:tblGrid>
              <a:tr h="396200">
                <a:tc gridSpan="2">
                  <a:txBody>
                    <a:bodyPr/>
                    <a:lstStyle/>
                    <a:p>
                      <a:pPr indent="0" lvl="0" marL="0" rtl="0" algn="ctr">
                        <a:spcBef>
                          <a:spcPts val="0"/>
                        </a:spcBef>
                        <a:spcAft>
                          <a:spcPts val="0"/>
                        </a:spcAft>
                        <a:buNone/>
                      </a:pPr>
                      <a:r>
                        <a:rPr b="1" lang="en"/>
                        <a:t>COVID</a:t>
                      </a:r>
                      <a:endParaRPr b="1"/>
                    </a:p>
                  </a:txBody>
                  <a:tcPr marT="91425" marB="91425" marR="91425" marL="91425"/>
                </a:tc>
                <a:tc hMerge="1"/>
              </a:tr>
              <a:tr h="418625">
                <a:tc>
                  <a:txBody>
                    <a:bodyPr/>
                    <a:lstStyle/>
                    <a:p>
                      <a:pPr indent="0" lvl="0" marL="0" rtl="0" algn="l">
                        <a:spcBef>
                          <a:spcPts val="0"/>
                        </a:spcBef>
                        <a:spcAft>
                          <a:spcPts val="0"/>
                        </a:spcAft>
                        <a:buNone/>
                      </a:pPr>
                      <a:r>
                        <a:rPr lang="en"/>
                        <a:t>Baby Boomer</a:t>
                      </a:r>
                      <a:endParaRPr/>
                    </a:p>
                  </a:txBody>
                  <a:tcPr marT="91425" marB="91425" marR="91425" marL="91425"/>
                </a:tc>
                <a:tc>
                  <a:txBody>
                    <a:bodyPr/>
                    <a:lstStyle/>
                    <a:p>
                      <a:pPr indent="0" lvl="0" marL="0" rtl="0" algn="l">
                        <a:spcBef>
                          <a:spcPts val="0"/>
                        </a:spcBef>
                        <a:spcAft>
                          <a:spcPts val="0"/>
                        </a:spcAft>
                        <a:buNone/>
                      </a:pPr>
                      <a:r>
                        <a:rPr lang="en"/>
                        <a:t>13%</a:t>
                      </a:r>
                      <a:endParaRPr/>
                    </a:p>
                  </a:txBody>
                  <a:tcPr marT="91425" marB="91425" marR="91425" marL="91425"/>
                </a:tc>
              </a:tr>
              <a:tr h="396200">
                <a:tc>
                  <a:txBody>
                    <a:bodyPr/>
                    <a:lstStyle/>
                    <a:p>
                      <a:pPr indent="0" lvl="0" marL="0" rtl="0" algn="l">
                        <a:spcBef>
                          <a:spcPts val="0"/>
                        </a:spcBef>
                        <a:spcAft>
                          <a:spcPts val="0"/>
                        </a:spcAft>
                        <a:buNone/>
                      </a:pPr>
                      <a:r>
                        <a:rPr lang="en"/>
                        <a:t>Gen X</a:t>
                      </a:r>
                      <a:endParaRPr/>
                    </a:p>
                  </a:txBody>
                  <a:tcPr marT="91425" marB="91425" marR="91425" marL="91425"/>
                </a:tc>
                <a:tc>
                  <a:txBody>
                    <a:bodyPr/>
                    <a:lstStyle/>
                    <a:p>
                      <a:pPr indent="0" lvl="0" marL="0" rtl="0" algn="l">
                        <a:spcBef>
                          <a:spcPts val="0"/>
                        </a:spcBef>
                        <a:spcAft>
                          <a:spcPts val="0"/>
                        </a:spcAft>
                        <a:buNone/>
                      </a:pPr>
                      <a:r>
                        <a:rPr lang="en"/>
                        <a:t>10</a:t>
                      </a:r>
                      <a:r>
                        <a:rPr lang="en"/>
                        <a:t>%</a:t>
                      </a:r>
                      <a:endParaRPr/>
                    </a:p>
                  </a:txBody>
                  <a:tcPr marT="91425" marB="91425" marR="91425" marL="91425"/>
                </a:tc>
              </a:tr>
              <a:tr h="396200">
                <a:tc>
                  <a:txBody>
                    <a:bodyPr/>
                    <a:lstStyle/>
                    <a:p>
                      <a:pPr indent="0" lvl="0" marL="0" rtl="0" algn="l">
                        <a:spcBef>
                          <a:spcPts val="0"/>
                        </a:spcBef>
                        <a:spcAft>
                          <a:spcPts val="0"/>
                        </a:spcAft>
                        <a:buNone/>
                      </a:pPr>
                      <a:r>
                        <a:rPr lang="en"/>
                        <a:t>Millennial</a:t>
                      </a:r>
                      <a:endParaRPr/>
                    </a:p>
                  </a:txBody>
                  <a:tcPr marT="91425" marB="91425" marR="91425" marL="91425"/>
                </a:tc>
                <a:tc>
                  <a:txBody>
                    <a:bodyPr/>
                    <a:lstStyle/>
                    <a:p>
                      <a:pPr indent="0" lvl="0" marL="0" rtl="0" algn="l">
                        <a:spcBef>
                          <a:spcPts val="0"/>
                        </a:spcBef>
                        <a:spcAft>
                          <a:spcPts val="0"/>
                        </a:spcAft>
                        <a:buNone/>
                      </a:pPr>
                      <a:r>
                        <a:rPr lang="en"/>
                        <a:t>5</a:t>
                      </a:r>
                      <a:r>
                        <a:rPr lang="en"/>
                        <a:t>%</a:t>
                      </a:r>
                      <a:endParaRPr/>
                    </a:p>
                  </a:txBody>
                  <a:tcPr marT="91425" marB="91425" marR="91425" marL="91425"/>
                </a:tc>
              </a:tr>
              <a:tr h="396200">
                <a:tc>
                  <a:txBody>
                    <a:bodyPr/>
                    <a:lstStyle/>
                    <a:p>
                      <a:pPr indent="0" lvl="0" marL="0" rtl="0" algn="l">
                        <a:spcBef>
                          <a:spcPts val="0"/>
                        </a:spcBef>
                        <a:spcAft>
                          <a:spcPts val="0"/>
                        </a:spcAft>
                        <a:buNone/>
                      </a:pPr>
                      <a:r>
                        <a:rPr lang="en"/>
                        <a:t>Gen Z</a:t>
                      </a:r>
                      <a:endParaRPr/>
                    </a:p>
                  </a:txBody>
                  <a:tcPr marT="91425" marB="91425" marR="91425" marL="91425"/>
                </a:tc>
                <a:tc>
                  <a:txBody>
                    <a:bodyPr/>
                    <a:lstStyle/>
                    <a:p>
                      <a:pPr indent="0" lvl="0" marL="0" rtl="0" algn="l">
                        <a:spcBef>
                          <a:spcPts val="0"/>
                        </a:spcBef>
                        <a:spcAft>
                          <a:spcPts val="0"/>
                        </a:spcAft>
                        <a:buNone/>
                      </a:pPr>
                      <a:r>
                        <a:rPr lang="en"/>
                        <a:t>6</a:t>
                      </a:r>
                      <a:r>
                        <a:rPr lang="en"/>
                        <a:t>%</a:t>
                      </a:r>
                      <a:endParaRPr/>
                    </a:p>
                  </a:txBody>
                  <a:tcPr marT="91425" marB="91425" marR="91425" marL="91425"/>
                </a:tc>
              </a:tr>
            </a:tbl>
          </a:graphicData>
        </a:graphic>
      </p:graphicFrame>
      <p:graphicFrame>
        <p:nvGraphicFramePr>
          <p:cNvPr id="1517" name="Google Shape;1517;p67"/>
          <p:cNvGraphicFramePr/>
          <p:nvPr/>
        </p:nvGraphicFramePr>
        <p:xfrm>
          <a:off x="5989863" y="1847875"/>
          <a:ext cx="3000000" cy="3000000"/>
        </p:xfrm>
        <a:graphic>
          <a:graphicData uri="http://schemas.openxmlformats.org/drawingml/2006/table">
            <a:tbl>
              <a:tblPr>
                <a:noFill/>
                <a:tableStyleId>{560F2C23-869A-4E39-A5F4-BAE754F46705}</a:tableStyleId>
              </a:tblPr>
              <a:tblGrid>
                <a:gridCol w="1265475"/>
                <a:gridCol w="1265475"/>
              </a:tblGrid>
              <a:tr h="396200">
                <a:tc gridSpan="2">
                  <a:txBody>
                    <a:bodyPr/>
                    <a:lstStyle/>
                    <a:p>
                      <a:pPr indent="0" lvl="0" marL="0" rtl="0" algn="ctr">
                        <a:spcBef>
                          <a:spcPts val="0"/>
                        </a:spcBef>
                        <a:spcAft>
                          <a:spcPts val="0"/>
                        </a:spcAft>
                        <a:buNone/>
                      </a:pPr>
                      <a:r>
                        <a:rPr b="1" lang="en"/>
                        <a:t>Government/President</a:t>
                      </a:r>
                      <a:endParaRPr b="1"/>
                    </a:p>
                  </a:txBody>
                  <a:tcPr marT="91425" marB="91425" marR="91425" marL="91425"/>
                </a:tc>
                <a:tc hMerge="1"/>
              </a:tr>
              <a:tr h="418625">
                <a:tc>
                  <a:txBody>
                    <a:bodyPr/>
                    <a:lstStyle/>
                    <a:p>
                      <a:pPr indent="0" lvl="0" marL="0" rtl="0" algn="l">
                        <a:spcBef>
                          <a:spcPts val="0"/>
                        </a:spcBef>
                        <a:spcAft>
                          <a:spcPts val="0"/>
                        </a:spcAft>
                        <a:buNone/>
                      </a:pPr>
                      <a:r>
                        <a:rPr lang="en"/>
                        <a:t>Baby Boomer</a:t>
                      </a:r>
                      <a:endParaRPr/>
                    </a:p>
                  </a:txBody>
                  <a:tcPr marT="91425" marB="91425" marR="91425" marL="91425"/>
                </a:tc>
                <a:tc>
                  <a:txBody>
                    <a:bodyPr/>
                    <a:lstStyle/>
                    <a:p>
                      <a:pPr indent="0" lvl="0" marL="0" rtl="0" algn="l">
                        <a:spcBef>
                          <a:spcPts val="0"/>
                        </a:spcBef>
                        <a:spcAft>
                          <a:spcPts val="0"/>
                        </a:spcAft>
                        <a:buNone/>
                      </a:pPr>
                      <a:r>
                        <a:rPr lang="en"/>
                        <a:t>22</a:t>
                      </a:r>
                      <a:r>
                        <a:rPr lang="en"/>
                        <a:t>%</a:t>
                      </a:r>
                      <a:endParaRPr/>
                    </a:p>
                  </a:txBody>
                  <a:tcPr marT="91425" marB="91425" marR="91425" marL="91425"/>
                </a:tc>
              </a:tr>
              <a:tr h="396200">
                <a:tc>
                  <a:txBody>
                    <a:bodyPr/>
                    <a:lstStyle/>
                    <a:p>
                      <a:pPr indent="0" lvl="0" marL="0" rtl="0" algn="l">
                        <a:spcBef>
                          <a:spcPts val="0"/>
                        </a:spcBef>
                        <a:spcAft>
                          <a:spcPts val="0"/>
                        </a:spcAft>
                        <a:buNone/>
                      </a:pPr>
                      <a:r>
                        <a:rPr lang="en"/>
                        <a:t>Gen X</a:t>
                      </a:r>
                      <a:endParaRPr/>
                    </a:p>
                  </a:txBody>
                  <a:tcPr marT="91425" marB="91425" marR="91425" marL="91425"/>
                </a:tc>
                <a:tc>
                  <a:txBody>
                    <a:bodyPr/>
                    <a:lstStyle/>
                    <a:p>
                      <a:pPr indent="0" lvl="0" marL="0" rtl="0" algn="l">
                        <a:spcBef>
                          <a:spcPts val="0"/>
                        </a:spcBef>
                        <a:spcAft>
                          <a:spcPts val="0"/>
                        </a:spcAft>
                        <a:buNone/>
                      </a:pPr>
                      <a:r>
                        <a:rPr lang="en"/>
                        <a:t>15</a:t>
                      </a:r>
                      <a:r>
                        <a:rPr lang="en"/>
                        <a:t>%</a:t>
                      </a:r>
                      <a:endParaRPr/>
                    </a:p>
                  </a:txBody>
                  <a:tcPr marT="91425" marB="91425" marR="91425" marL="91425"/>
                </a:tc>
              </a:tr>
              <a:tr h="396200">
                <a:tc>
                  <a:txBody>
                    <a:bodyPr/>
                    <a:lstStyle/>
                    <a:p>
                      <a:pPr indent="0" lvl="0" marL="0" rtl="0" algn="l">
                        <a:spcBef>
                          <a:spcPts val="0"/>
                        </a:spcBef>
                        <a:spcAft>
                          <a:spcPts val="0"/>
                        </a:spcAft>
                        <a:buNone/>
                      </a:pPr>
                      <a:r>
                        <a:rPr lang="en"/>
                        <a:t>Millennial</a:t>
                      </a:r>
                      <a:endParaRPr/>
                    </a:p>
                  </a:txBody>
                  <a:tcPr marT="91425" marB="91425" marR="91425" marL="91425"/>
                </a:tc>
                <a:tc>
                  <a:txBody>
                    <a:bodyPr/>
                    <a:lstStyle/>
                    <a:p>
                      <a:pPr indent="0" lvl="0" marL="0" rtl="0" algn="l">
                        <a:spcBef>
                          <a:spcPts val="0"/>
                        </a:spcBef>
                        <a:spcAft>
                          <a:spcPts val="0"/>
                        </a:spcAft>
                        <a:buNone/>
                      </a:pPr>
                      <a:r>
                        <a:rPr lang="en"/>
                        <a:t>14</a:t>
                      </a:r>
                      <a:r>
                        <a:rPr lang="en"/>
                        <a:t>%</a:t>
                      </a:r>
                      <a:endParaRPr/>
                    </a:p>
                  </a:txBody>
                  <a:tcPr marT="91425" marB="91425" marR="91425" marL="91425"/>
                </a:tc>
              </a:tr>
              <a:tr h="396200">
                <a:tc>
                  <a:txBody>
                    <a:bodyPr/>
                    <a:lstStyle/>
                    <a:p>
                      <a:pPr indent="0" lvl="0" marL="0" rtl="0" algn="l">
                        <a:spcBef>
                          <a:spcPts val="0"/>
                        </a:spcBef>
                        <a:spcAft>
                          <a:spcPts val="0"/>
                        </a:spcAft>
                        <a:buNone/>
                      </a:pPr>
                      <a:r>
                        <a:rPr lang="en"/>
                        <a:t>Gen Z</a:t>
                      </a:r>
                      <a:endParaRPr/>
                    </a:p>
                  </a:txBody>
                  <a:tcPr marT="91425" marB="91425" marR="91425" marL="91425"/>
                </a:tc>
                <a:tc>
                  <a:txBody>
                    <a:bodyPr/>
                    <a:lstStyle/>
                    <a:p>
                      <a:pPr indent="0" lvl="0" marL="0" rtl="0" algn="l">
                        <a:spcBef>
                          <a:spcPts val="0"/>
                        </a:spcBef>
                        <a:spcAft>
                          <a:spcPts val="0"/>
                        </a:spcAft>
                        <a:buNone/>
                      </a:pPr>
                      <a:r>
                        <a:rPr lang="en"/>
                        <a:t>6</a:t>
                      </a:r>
                      <a:r>
                        <a:rPr lang="en"/>
                        <a:t>%</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p68"/>
          <p:cNvPicPr preferRelativeResize="0"/>
          <p:nvPr/>
        </p:nvPicPr>
        <p:blipFill rotWithShape="1">
          <a:blip r:embed="rId3">
            <a:alphaModFix/>
          </a:blip>
          <a:srcRect b="870" l="0" r="42571" t="-870"/>
          <a:stretch/>
        </p:blipFill>
        <p:spPr>
          <a:xfrm>
            <a:off x="320300" y="695375"/>
            <a:ext cx="3840728" cy="3766000"/>
          </a:xfrm>
          <a:prstGeom prst="rect">
            <a:avLst/>
          </a:prstGeom>
          <a:noFill/>
          <a:ln>
            <a:noFill/>
          </a:ln>
        </p:spPr>
      </p:pic>
      <p:sp>
        <p:nvSpPr>
          <p:cNvPr id="1523" name="Google Shape;1523;p68"/>
          <p:cNvSpPr/>
          <p:nvPr/>
        </p:nvSpPr>
        <p:spPr>
          <a:xfrm>
            <a:off x="5947950" y="9188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8"/>
          <p:cNvSpPr txBox="1"/>
          <p:nvPr>
            <p:ph type="title"/>
          </p:nvPr>
        </p:nvSpPr>
        <p:spPr>
          <a:xfrm>
            <a:off x="3994175" y="20835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INTERPRETING RESULTS</a:t>
            </a:r>
            <a:endParaRPr sz="4600"/>
          </a:p>
        </p:txBody>
      </p:sp>
      <p:sp>
        <p:nvSpPr>
          <p:cNvPr id="1525" name="Google Shape;1525;p68"/>
          <p:cNvSpPr txBox="1"/>
          <p:nvPr>
            <p:ph idx="2" type="title"/>
          </p:nvPr>
        </p:nvSpPr>
        <p:spPr>
          <a:xfrm>
            <a:off x="5947950" y="1008150"/>
            <a:ext cx="102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526" name="Google Shape;1526;p68"/>
          <p:cNvGrpSpPr/>
          <p:nvPr/>
        </p:nvGrpSpPr>
        <p:grpSpPr>
          <a:xfrm rot="-5400000">
            <a:off x="152393" y="692876"/>
            <a:ext cx="4184309" cy="3973407"/>
            <a:chOff x="238125" y="1235375"/>
            <a:chExt cx="3265675" cy="3101075"/>
          </a:xfrm>
        </p:grpSpPr>
        <p:sp>
          <p:nvSpPr>
            <p:cNvPr id="1527" name="Google Shape;1527;p68"/>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8"/>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8"/>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8"/>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8"/>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8"/>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8"/>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68"/>
          <p:cNvGrpSpPr/>
          <p:nvPr/>
        </p:nvGrpSpPr>
        <p:grpSpPr>
          <a:xfrm>
            <a:off x="378971" y="4425759"/>
            <a:ext cx="668263" cy="356672"/>
            <a:chOff x="6613421" y="4558496"/>
            <a:chExt cx="668263" cy="356672"/>
          </a:xfrm>
        </p:grpSpPr>
        <p:grpSp>
          <p:nvGrpSpPr>
            <p:cNvPr id="1536" name="Google Shape;1536;p68"/>
            <p:cNvGrpSpPr/>
            <p:nvPr/>
          </p:nvGrpSpPr>
          <p:grpSpPr>
            <a:xfrm>
              <a:off x="6613421" y="4697571"/>
              <a:ext cx="668263" cy="217597"/>
              <a:chOff x="-668239" y="4338844"/>
              <a:chExt cx="298478" cy="97194"/>
            </a:xfrm>
          </p:grpSpPr>
          <p:sp>
            <p:nvSpPr>
              <p:cNvPr id="1537" name="Google Shape;1537;p6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68"/>
            <p:cNvGrpSpPr/>
            <p:nvPr/>
          </p:nvGrpSpPr>
          <p:grpSpPr>
            <a:xfrm>
              <a:off x="6613421" y="4558496"/>
              <a:ext cx="668263" cy="217597"/>
              <a:chOff x="-668239" y="4338844"/>
              <a:chExt cx="298478" cy="97194"/>
            </a:xfrm>
          </p:grpSpPr>
          <p:sp>
            <p:nvSpPr>
              <p:cNvPr id="1548" name="Google Shape;1548;p68"/>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8"/>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8"/>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8"/>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8"/>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8"/>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8"/>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8"/>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8"/>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8"/>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8" name="Google Shape;1558;p68"/>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Generation Summary</a:t>
            </a:r>
            <a:endParaRPr/>
          </a:p>
        </p:txBody>
      </p:sp>
      <p:sp>
        <p:nvSpPr>
          <p:cNvPr id="1564" name="Google Shape;1564;p69"/>
          <p:cNvSpPr txBox="1"/>
          <p:nvPr>
            <p:ph idx="1" type="body"/>
          </p:nvPr>
        </p:nvSpPr>
        <p:spPr>
          <a:xfrm>
            <a:off x="720000" y="1215750"/>
            <a:ext cx="3852000" cy="33882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Generation Z</a:t>
            </a:r>
            <a:endParaRPr b="1" sz="1500">
              <a:solidFill>
                <a:schemeClr val="dk1"/>
              </a:solidFill>
            </a:endParaRPr>
          </a:p>
          <a:p>
            <a:pPr indent="-323850" lvl="1" marL="914400" rtl="0" algn="l">
              <a:spcBef>
                <a:spcPts val="0"/>
              </a:spcBef>
              <a:spcAft>
                <a:spcPts val="0"/>
              </a:spcAft>
              <a:buSzPts val="1500"/>
              <a:buChar char="○"/>
            </a:pPr>
            <a:r>
              <a:rPr lang="en" sz="1500"/>
              <a:t>Switch to more affordable grocery stores</a:t>
            </a:r>
            <a:endParaRPr sz="1500"/>
          </a:p>
          <a:p>
            <a:pPr indent="-323850" lvl="1" marL="914400" rtl="0" algn="l">
              <a:spcBef>
                <a:spcPts val="0"/>
              </a:spcBef>
              <a:spcAft>
                <a:spcPts val="0"/>
              </a:spcAft>
              <a:buSzPts val="1500"/>
              <a:buChar char="○"/>
            </a:pPr>
            <a:r>
              <a:rPr lang="en" sz="1500"/>
              <a:t>Prioritizes price more</a:t>
            </a:r>
            <a:endParaRPr sz="1500"/>
          </a:p>
          <a:p>
            <a:pPr indent="-323850" lvl="1" marL="914400" rtl="0" algn="l">
              <a:spcBef>
                <a:spcPts val="0"/>
              </a:spcBef>
              <a:spcAft>
                <a:spcPts val="0"/>
              </a:spcAft>
              <a:buSzPts val="1500"/>
              <a:buChar char="○"/>
            </a:pPr>
            <a:r>
              <a:rPr lang="en" sz="1500"/>
              <a:t>Attribute grocery prices to inflation</a:t>
            </a:r>
            <a:endParaRPr sz="1500"/>
          </a:p>
          <a:p>
            <a:pPr indent="-323850" lvl="0" marL="457200" rtl="0" algn="l">
              <a:spcBef>
                <a:spcPts val="0"/>
              </a:spcBef>
              <a:spcAft>
                <a:spcPts val="0"/>
              </a:spcAft>
              <a:buClr>
                <a:schemeClr val="dk1"/>
              </a:buClr>
              <a:buSzPts val="1500"/>
              <a:buChar char="●"/>
            </a:pPr>
            <a:r>
              <a:rPr b="1" lang="en" sz="1500">
                <a:solidFill>
                  <a:schemeClr val="dk1"/>
                </a:solidFill>
              </a:rPr>
              <a:t>Millennials</a:t>
            </a:r>
            <a:endParaRPr b="1" sz="1500">
              <a:solidFill>
                <a:schemeClr val="dk1"/>
              </a:solidFill>
            </a:endParaRPr>
          </a:p>
          <a:p>
            <a:pPr indent="-323850" lvl="1" marL="914400" rtl="0" algn="l">
              <a:spcBef>
                <a:spcPts val="0"/>
              </a:spcBef>
              <a:spcAft>
                <a:spcPts val="0"/>
              </a:spcAft>
              <a:buSzPts val="1500"/>
              <a:buChar char="○"/>
            </a:pPr>
            <a:r>
              <a:rPr lang="en" sz="1500"/>
              <a:t>Comparison shopping</a:t>
            </a:r>
            <a:endParaRPr sz="1500"/>
          </a:p>
          <a:p>
            <a:pPr indent="-323850" lvl="1" marL="914400" rtl="0" algn="l">
              <a:spcBef>
                <a:spcPts val="0"/>
              </a:spcBef>
              <a:spcAft>
                <a:spcPts val="0"/>
              </a:spcAft>
              <a:buSzPts val="1500"/>
              <a:buChar char="○"/>
            </a:pPr>
            <a:r>
              <a:rPr lang="en" sz="1500"/>
              <a:t>Highest grocery budget</a:t>
            </a:r>
            <a:endParaRPr sz="1500"/>
          </a:p>
          <a:p>
            <a:pPr indent="-323850" lvl="1" marL="914400" rtl="0" algn="l">
              <a:spcBef>
                <a:spcPts val="0"/>
              </a:spcBef>
              <a:spcAft>
                <a:spcPts val="0"/>
              </a:spcAft>
              <a:buSzPts val="1500"/>
              <a:buChar char="○"/>
            </a:pPr>
            <a:r>
              <a:rPr lang="en" sz="1500"/>
              <a:t>Most use of online grocery services</a:t>
            </a:r>
            <a:endParaRPr sz="1500"/>
          </a:p>
        </p:txBody>
      </p:sp>
      <p:sp>
        <p:nvSpPr>
          <p:cNvPr id="1565" name="Google Shape;1565;p69"/>
          <p:cNvSpPr txBox="1"/>
          <p:nvPr/>
        </p:nvSpPr>
        <p:spPr>
          <a:xfrm>
            <a:off x="4572000" y="1327200"/>
            <a:ext cx="3852000" cy="2736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mbay"/>
              <a:buChar char="●"/>
            </a:pPr>
            <a:r>
              <a:rPr b="1" lang="en" sz="1500">
                <a:solidFill>
                  <a:schemeClr val="dk1"/>
                </a:solidFill>
                <a:latin typeface="Cambay"/>
                <a:ea typeface="Cambay"/>
                <a:cs typeface="Cambay"/>
                <a:sym typeface="Cambay"/>
              </a:rPr>
              <a:t>Generation X</a:t>
            </a:r>
            <a:endParaRPr b="1" sz="1500">
              <a:solidFill>
                <a:schemeClr val="dk1"/>
              </a:solidFill>
              <a:latin typeface="Cambay"/>
              <a:ea typeface="Cambay"/>
              <a:cs typeface="Cambay"/>
              <a:sym typeface="Cambay"/>
            </a:endParaRPr>
          </a:p>
          <a:p>
            <a:pPr indent="-323850" lvl="1" marL="914400" rtl="0" algn="l">
              <a:lnSpc>
                <a:spcPct val="115000"/>
              </a:lnSpc>
              <a:spcBef>
                <a:spcPts val="0"/>
              </a:spcBef>
              <a:spcAft>
                <a:spcPts val="0"/>
              </a:spcAft>
              <a:buClr>
                <a:schemeClr val="lt2"/>
              </a:buClr>
              <a:buSzPts val="1500"/>
              <a:buFont typeface="Roboto Condensed Light"/>
              <a:buChar char="○"/>
            </a:pPr>
            <a:r>
              <a:rPr lang="en" sz="1500">
                <a:solidFill>
                  <a:schemeClr val="lt2"/>
                </a:solidFill>
                <a:latin typeface="Cambay"/>
                <a:ea typeface="Cambay"/>
                <a:cs typeface="Cambay"/>
                <a:sym typeface="Cambay"/>
              </a:rPr>
              <a:t>Using technology to find deals</a:t>
            </a:r>
            <a:endParaRPr sz="1500">
              <a:solidFill>
                <a:schemeClr val="lt2"/>
              </a:solidFill>
              <a:latin typeface="Cambay"/>
              <a:ea typeface="Cambay"/>
              <a:cs typeface="Cambay"/>
              <a:sym typeface="Cambay"/>
            </a:endParaRPr>
          </a:p>
          <a:p>
            <a:pPr indent="-323850" lvl="1" marL="914400" rtl="0" algn="l">
              <a:lnSpc>
                <a:spcPct val="115000"/>
              </a:lnSpc>
              <a:spcBef>
                <a:spcPts val="0"/>
              </a:spcBef>
              <a:spcAft>
                <a:spcPts val="0"/>
              </a:spcAft>
              <a:buClr>
                <a:schemeClr val="lt2"/>
              </a:buClr>
              <a:buSzPts val="1500"/>
              <a:buFont typeface="Cambay"/>
              <a:buChar char="○"/>
            </a:pPr>
            <a:r>
              <a:rPr lang="en" sz="1500">
                <a:solidFill>
                  <a:schemeClr val="lt2"/>
                </a:solidFill>
                <a:latin typeface="Cambay"/>
                <a:ea typeface="Cambay"/>
                <a:cs typeface="Cambay"/>
                <a:sym typeface="Cambay"/>
              </a:rPr>
              <a:t>Frequently using coupons/discounts</a:t>
            </a:r>
            <a:endParaRPr sz="1500">
              <a:solidFill>
                <a:schemeClr val="lt2"/>
              </a:solidFill>
              <a:latin typeface="Cambay"/>
              <a:ea typeface="Cambay"/>
              <a:cs typeface="Cambay"/>
              <a:sym typeface="Cambay"/>
            </a:endParaRPr>
          </a:p>
          <a:p>
            <a:pPr indent="-323850" lvl="0" marL="457200" rtl="0" algn="l">
              <a:spcBef>
                <a:spcPts val="0"/>
              </a:spcBef>
              <a:spcAft>
                <a:spcPts val="0"/>
              </a:spcAft>
              <a:buClr>
                <a:schemeClr val="dk1"/>
              </a:buClr>
              <a:buSzPts val="1500"/>
              <a:buFont typeface="Cambay"/>
              <a:buChar char="●"/>
            </a:pPr>
            <a:r>
              <a:rPr b="1" lang="en" sz="1500">
                <a:solidFill>
                  <a:schemeClr val="dk1"/>
                </a:solidFill>
                <a:latin typeface="Cambay"/>
                <a:ea typeface="Cambay"/>
                <a:cs typeface="Cambay"/>
                <a:sym typeface="Cambay"/>
              </a:rPr>
              <a:t>Baby Boomers</a:t>
            </a:r>
            <a:endParaRPr b="1" sz="1500">
              <a:solidFill>
                <a:schemeClr val="dk1"/>
              </a:solidFill>
              <a:latin typeface="Cambay"/>
              <a:ea typeface="Cambay"/>
              <a:cs typeface="Cambay"/>
              <a:sym typeface="Cambay"/>
            </a:endParaRPr>
          </a:p>
          <a:p>
            <a:pPr indent="-323850" lvl="1" marL="914400" rtl="0" algn="l">
              <a:lnSpc>
                <a:spcPct val="115000"/>
              </a:lnSpc>
              <a:spcBef>
                <a:spcPts val="0"/>
              </a:spcBef>
              <a:spcAft>
                <a:spcPts val="0"/>
              </a:spcAft>
              <a:buClr>
                <a:schemeClr val="lt2"/>
              </a:buClr>
              <a:buSzPts val="1500"/>
              <a:buFont typeface="Roboto Condensed Light"/>
              <a:buChar char="○"/>
            </a:pPr>
            <a:r>
              <a:rPr lang="en" sz="1500">
                <a:solidFill>
                  <a:schemeClr val="lt2"/>
                </a:solidFill>
                <a:latin typeface="Cambay"/>
                <a:ea typeface="Cambay"/>
                <a:cs typeface="Cambay"/>
                <a:sym typeface="Cambay"/>
              </a:rPr>
              <a:t>Avoiding snacks or non-meal food items</a:t>
            </a:r>
            <a:endParaRPr sz="1500">
              <a:solidFill>
                <a:schemeClr val="lt2"/>
              </a:solidFill>
              <a:latin typeface="Cambay"/>
              <a:ea typeface="Cambay"/>
              <a:cs typeface="Cambay"/>
              <a:sym typeface="Cambay"/>
            </a:endParaRPr>
          </a:p>
          <a:p>
            <a:pPr indent="-323850" lvl="1" marL="914400" rtl="0" algn="l">
              <a:lnSpc>
                <a:spcPct val="115000"/>
              </a:lnSpc>
              <a:spcBef>
                <a:spcPts val="0"/>
              </a:spcBef>
              <a:spcAft>
                <a:spcPts val="0"/>
              </a:spcAft>
              <a:buClr>
                <a:schemeClr val="lt2"/>
              </a:buClr>
              <a:buSzPts val="1500"/>
              <a:buFont typeface="Roboto Condensed Light"/>
              <a:buChar char="○"/>
            </a:pPr>
            <a:r>
              <a:rPr lang="en" sz="1500">
                <a:solidFill>
                  <a:schemeClr val="lt2"/>
                </a:solidFill>
                <a:latin typeface="Cambay"/>
                <a:ea typeface="Cambay"/>
                <a:cs typeface="Cambay"/>
                <a:sym typeface="Cambay"/>
              </a:rPr>
              <a:t>Buying in bulk</a:t>
            </a:r>
            <a:endParaRPr sz="1500">
              <a:solidFill>
                <a:schemeClr val="lt2"/>
              </a:solidFill>
              <a:latin typeface="Cambay"/>
              <a:ea typeface="Cambay"/>
              <a:cs typeface="Cambay"/>
              <a:sym typeface="Cambay"/>
            </a:endParaRPr>
          </a:p>
          <a:p>
            <a:pPr indent="-323850" lvl="1" marL="914400" rtl="0" algn="l">
              <a:lnSpc>
                <a:spcPct val="115000"/>
              </a:lnSpc>
              <a:spcBef>
                <a:spcPts val="0"/>
              </a:spcBef>
              <a:spcAft>
                <a:spcPts val="0"/>
              </a:spcAft>
              <a:buClr>
                <a:schemeClr val="lt2"/>
              </a:buClr>
              <a:buSzPts val="1500"/>
              <a:buFont typeface="Roboto Condensed Light"/>
              <a:buChar char="○"/>
            </a:pPr>
            <a:r>
              <a:rPr lang="en" sz="1500">
                <a:solidFill>
                  <a:schemeClr val="lt2"/>
                </a:solidFill>
                <a:latin typeface="Cambay"/>
                <a:ea typeface="Cambay"/>
                <a:cs typeface="Cambay"/>
                <a:sym typeface="Cambay"/>
              </a:rPr>
              <a:t>Attribute grocery prices to COVID / Government</a:t>
            </a:r>
            <a:endParaRPr sz="1500">
              <a:solidFill>
                <a:schemeClr val="lt2"/>
              </a:solidFill>
              <a:latin typeface="Cambay"/>
              <a:ea typeface="Cambay"/>
              <a:cs typeface="Cambay"/>
              <a:sym typeface="Camb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7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1571" name="Google Shape;1571;p70"/>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Helpful to know why consumers choose them</a:t>
            </a:r>
            <a:endParaRPr sz="1500"/>
          </a:p>
          <a:p>
            <a:pPr indent="-323850" lvl="1" marL="914400" rtl="0" algn="l">
              <a:spcBef>
                <a:spcPts val="0"/>
              </a:spcBef>
              <a:spcAft>
                <a:spcPts val="0"/>
              </a:spcAft>
              <a:buSzPts val="1500"/>
              <a:buChar char="○"/>
            </a:pPr>
            <a:r>
              <a:rPr lang="en" sz="1500"/>
              <a:t>Use that to gain more customers of the target market</a:t>
            </a:r>
            <a:endParaRPr sz="1500"/>
          </a:p>
          <a:p>
            <a:pPr indent="-323850" lvl="1" marL="914400" rtl="0" algn="l">
              <a:spcBef>
                <a:spcPts val="0"/>
              </a:spcBef>
              <a:spcAft>
                <a:spcPts val="0"/>
              </a:spcAft>
              <a:buSzPts val="1500"/>
              <a:buChar char="○"/>
            </a:pPr>
            <a:r>
              <a:rPr lang="en" sz="1500"/>
              <a:t>Or to expand your target market to different generations</a:t>
            </a:r>
            <a:endParaRPr sz="1500"/>
          </a:p>
          <a:p>
            <a:pPr indent="-323850" lvl="0" marL="457200" rtl="0" algn="l">
              <a:spcBef>
                <a:spcPts val="0"/>
              </a:spcBef>
              <a:spcAft>
                <a:spcPts val="0"/>
              </a:spcAft>
              <a:buSzPts val="1500"/>
              <a:buChar char="●"/>
            </a:pPr>
            <a:r>
              <a:rPr lang="en" sz="1500"/>
              <a:t>Bulk / Bargain Shopping</a:t>
            </a:r>
            <a:endParaRPr sz="1500"/>
          </a:p>
          <a:p>
            <a:pPr indent="-323850" lvl="1" marL="914400" rtl="0" algn="l">
              <a:spcBef>
                <a:spcPts val="0"/>
              </a:spcBef>
              <a:spcAft>
                <a:spcPts val="0"/>
              </a:spcAft>
              <a:buSzPts val="1500"/>
              <a:buChar char="○"/>
            </a:pPr>
            <a:r>
              <a:rPr lang="en" sz="1500"/>
              <a:t>Stores such as Aldi and Costco </a:t>
            </a:r>
            <a:endParaRPr sz="1500"/>
          </a:p>
          <a:p>
            <a:pPr indent="-323850" lvl="1" marL="914400" rtl="0" algn="l">
              <a:spcBef>
                <a:spcPts val="0"/>
              </a:spcBef>
              <a:spcAft>
                <a:spcPts val="0"/>
              </a:spcAft>
              <a:buSzPts val="1500"/>
              <a:buChar char="○"/>
            </a:pPr>
            <a:r>
              <a:rPr lang="en" sz="1500"/>
              <a:t>Likely to become more popular</a:t>
            </a:r>
            <a:endParaRPr sz="1500"/>
          </a:p>
          <a:p>
            <a:pPr indent="-323850" lvl="1" marL="914400" rtl="0" algn="l">
              <a:spcBef>
                <a:spcPts val="0"/>
              </a:spcBef>
              <a:spcAft>
                <a:spcPts val="0"/>
              </a:spcAft>
              <a:buSzPts val="1500"/>
              <a:buChar char="○"/>
            </a:pPr>
            <a:r>
              <a:rPr lang="en" sz="1500"/>
              <a:t>Should take advantage of low prices / deals</a:t>
            </a:r>
            <a:endParaRPr sz="1500"/>
          </a:p>
          <a:p>
            <a:pPr indent="-323850" lvl="0" marL="457200" rtl="0" algn="l">
              <a:spcBef>
                <a:spcPts val="0"/>
              </a:spcBef>
              <a:spcAft>
                <a:spcPts val="0"/>
              </a:spcAft>
              <a:buSzPts val="1500"/>
              <a:buChar char="●"/>
            </a:pPr>
            <a:r>
              <a:rPr lang="en" sz="1500"/>
              <a:t>More expensive stores</a:t>
            </a:r>
            <a:endParaRPr sz="1500"/>
          </a:p>
          <a:p>
            <a:pPr indent="-323850" lvl="1" marL="914400" rtl="0" algn="l">
              <a:spcBef>
                <a:spcPts val="0"/>
              </a:spcBef>
              <a:spcAft>
                <a:spcPts val="0"/>
              </a:spcAft>
              <a:buSzPts val="1500"/>
              <a:buChar char="○"/>
            </a:pPr>
            <a:r>
              <a:rPr lang="en" sz="1500"/>
              <a:t>Such as Trader Joe’s / Whole Foods</a:t>
            </a:r>
            <a:endParaRPr sz="1500"/>
          </a:p>
          <a:p>
            <a:pPr indent="-323850" lvl="1" marL="914400" rtl="0" algn="l">
              <a:spcBef>
                <a:spcPts val="0"/>
              </a:spcBef>
              <a:spcAft>
                <a:spcPts val="0"/>
              </a:spcAft>
              <a:buSzPts val="1500"/>
              <a:buChar char="○"/>
            </a:pPr>
            <a:r>
              <a:rPr lang="en" sz="1500"/>
              <a:t>Might need to make changes to reduce costs</a:t>
            </a:r>
            <a:endParaRPr sz="1500"/>
          </a:p>
          <a:p>
            <a:pPr indent="-323850" lvl="1" marL="914400" rtl="0" algn="l">
              <a:spcBef>
                <a:spcPts val="0"/>
              </a:spcBef>
              <a:spcAft>
                <a:spcPts val="0"/>
              </a:spcAft>
              <a:buSzPts val="1500"/>
              <a:buChar char="○"/>
            </a:pPr>
            <a:r>
              <a:rPr lang="en" sz="1500"/>
              <a:t>Could have a decrease in customers / sales</a:t>
            </a:r>
            <a:endParaRPr sz="1500"/>
          </a:p>
        </p:txBody>
      </p:sp>
      <p:sp>
        <p:nvSpPr>
          <p:cNvPr id="1572" name="Google Shape;1572;p70"/>
          <p:cNvSpPr txBox="1"/>
          <p:nvPr/>
        </p:nvSpPr>
        <p:spPr>
          <a:xfrm flipH="1">
            <a:off x="1061700" y="1017725"/>
            <a:ext cx="7020600" cy="38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Poppins"/>
                <a:ea typeface="Poppins"/>
                <a:cs typeface="Poppins"/>
                <a:sym typeface="Poppins"/>
              </a:rPr>
              <a:t>For Grocery Retailers</a:t>
            </a:r>
            <a:endParaRPr b="1" sz="2000">
              <a:solidFill>
                <a:schemeClr val="accent1"/>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7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Research</a:t>
            </a:r>
            <a:endParaRPr/>
          </a:p>
        </p:txBody>
      </p:sp>
      <p:sp>
        <p:nvSpPr>
          <p:cNvPr id="1578" name="Google Shape;1578;p71"/>
          <p:cNvSpPr txBox="1"/>
          <p:nvPr>
            <p:ph idx="1" type="body"/>
          </p:nvPr>
        </p:nvSpPr>
        <p:spPr>
          <a:xfrm>
            <a:off x="720000" y="1215750"/>
            <a:ext cx="7704000" cy="33882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Research if multiple demographics have an effect on </a:t>
            </a:r>
            <a:r>
              <a:rPr lang="en" sz="1500"/>
              <a:t>consumer</a:t>
            </a:r>
            <a:r>
              <a:rPr lang="en" sz="1500"/>
              <a:t> shopping habits</a:t>
            </a:r>
            <a:endParaRPr sz="1500"/>
          </a:p>
          <a:p>
            <a:pPr indent="-323850" lvl="1" marL="914400" rtl="0" algn="l">
              <a:spcBef>
                <a:spcPts val="0"/>
              </a:spcBef>
              <a:spcAft>
                <a:spcPts val="0"/>
              </a:spcAft>
              <a:buSzPts val="1500"/>
              <a:buChar char="○"/>
            </a:pPr>
            <a:r>
              <a:rPr lang="en" sz="1500"/>
              <a:t>EX: household size, income, location, etc</a:t>
            </a:r>
            <a:endParaRPr sz="1500"/>
          </a:p>
          <a:p>
            <a:pPr indent="-323850" lvl="0" marL="457200" rtl="0" algn="l">
              <a:spcBef>
                <a:spcPts val="0"/>
              </a:spcBef>
              <a:spcAft>
                <a:spcPts val="0"/>
              </a:spcAft>
              <a:buSzPts val="1500"/>
              <a:buChar char="●"/>
            </a:pPr>
            <a:r>
              <a:rPr lang="en" sz="1500"/>
              <a:t>Specific research for retailers</a:t>
            </a:r>
            <a:endParaRPr sz="1500"/>
          </a:p>
          <a:p>
            <a:pPr indent="-323850" lvl="1" marL="914400" rtl="0" algn="l">
              <a:spcBef>
                <a:spcPts val="0"/>
              </a:spcBef>
              <a:spcAft>
                <a:spcPts val="0"/>
              </a:spcAft>
              <a:buSzPts val="1500"/>
              <a:buChar char="○"/>
            </a:pPr>
            <a:r>
              <a:rPr lang="en" sz="1500"/>
              <a:t>Retailers </a:t>
            </a:r>
            <a:r>
              <a:rPr lang="en" sz="1500"/>
              <a:t>themselves</a:t>
            </a:r>
            <a:r>
              <a:rPr lang="en" sz="1500"/>
              <a:t> could conduct </a:t>
            </a:r>
            <a:r>
              <a:rPr lang="en" sz="1500"/>
              <a:t>research</a:t>
            </a:r>
            <a:endParaRPr sz="1500"/>
          </a:p>
          <a:p>
            <a:pPr indent="-323850" lvl="1" marL="914400" rtl="0" algn="l">
              <a:spcBef>
                <a:spcPts val="0"/>
              </a:spcBef>
              <a:spcAft>
                <a:spcPts val="0"/>
              </a:spcAft>
              <a:buSzPts val="1500"/>
              <a:buChar char="○"/>
            </a:pPr>
            <a:r>
              <a:rPr lang="en" sz="1500"/>
              <a:t>Determine where gaps are and why</a:t>
            </a:r>
            <a:endParaRPr sz="1500"/>
          </a:p>
          <a:p>
            <a:pPr indent="-323850" lvl="2" marL="1371600" rtl="0" algn="l">
              <a:spcBef>
                <a:spcPts val="0"/>
              </a:spcBef>
              <a:spcAft>
                <a:spcPts val="0"/>
              </a:spcAft>
              <a:buSzPts val="1500"/>
              <a:buChar char="■"/>
            </a:pPr>
            <a:r>
              <a:rPr lang="en" sz="1500"/>
              <a:t>EX: Target’s online services and discounts</a:t>
            </a:r>
            <a:endParaRPr sz="1500"/>
          </a:p>
          <a:p>
            <a:pPr indent="-323850" lvl="2" marL="1371600" rtl="0" algn="l">
              <a:spcBef>
                <a:spcPts val="0"/>
              </a:spcBef>
              <a:spcAft>
                <a:spcPts val="0"/>
              </a:spcAft>
              <a:buSzPts val="1500"/>
              <a:buChar char="■"/>
            </a:pPr>
            <a:r>
              <a:rPr lang="en" sz="1500"/>
              <a:t>Younger generations - more likely to use online services</a:t>
            </a:r>
            <a:endParaRPr sz="1500"/>
          </a:p>
          <a:p>
            <a:pPr indent="-323850" lvl="2" marL="1371600" rtl="0" algn="l">
              <a:spcBef>
                <a:spcPts val="0"/>
              </a:spcBef>
              <a:spcAft>
                <a:spcPts val="0"/>
              </a:spcAft>
              <a:buSzPts val="1500"/>
              <a:buChar char="■"/>
            </a:pPr>
            <a:r>
              <a:rPr lang="en" sz="1500"/>
              <a:t>Could expand to older </a:t>
            </a:r>
            <a:r>
              <a:rPr lang="en" sz="1500"/>
              <a:t>generations</a:t>
            </a:r>
            <a:r>
              <a:rPr lang="en" sz="1500"/>
              <a:t> </a:t>
            </a:r>
            <a:endParaRPr sz="1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pic>
        <p:nvPicPr>
          <p:cNvPr id="1583" name="Google Shape;1583;p72"/>
          <p:cNvPicPr preferRelativeResize="0"/>
          <p:nvPr/>
        </p:nvPicPr>
        <p:blipFill rotWithShape="1">
          <a:blip r:embed="rId3">
            <a:alphaModFix/>
          </a:blip>
          <a:srcRect b="0" l="10272" r="13240" t="0"/>
          <a:stretch/>
        </p:blipFill>
        <p:spPr>
          <a:xfrm>
            <a:off x="4920400" y="778800"/>
            <a:ext cx="3840727" cy="3766001"/>
          </a:xfrm>
          <a:prstGeom prst="rect">
            <a:avLst/>
          </a:prstGeom>
          <a:noFill/>
          <a:ln>
            <a:noFill/>
          </a:ln>
        </p:spPr>
      </p:pic>
      <p:grpSp>
        <p:nvGrpSpPr>
          <p:cNvPr id="1584" name="Google Shape;1584;p72"/>
          <p:cNvGrpSpPr/>
          <p:nvPr/>
        </p:nvGrpSpPr>
        <p:grpSpPr>
          <a:xfrm rot="-5400000">
            <a:off x="4752493" y="776301"/>
            <a:ext cx="4184309" cy="3973407"/>
            <a:chOff x="238125" y="1235375"/>
            <a:chExt cx="3265675" cy="3101075"/>
          </a:xfrm>
        </p:grpSpPr>
        <p:sp>
          <p:nvSpPr>
            <p:cNvPr id="1585" name="Google Shape;1585;p72"/>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2"/>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2"/>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2"/>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2"/>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2"/>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2"/>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2"/>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72"/>
          <p:cNvGrpSpPr/>
          <p:nvPr/>
        </p:nvGrpSpPr>
        <p:grpSpPr>
          <a:xfrm>
            <a:off x="378971" y="4425759"/>
            <a:ext cx="668263" cy="356672"/>
            <a:chOff x="6613421" y="4558496"/>
            <a:chExt cx="668263" cy="356672"/>
          </a:xfrm>
        </p:grpSpPr>
        <p:grpSp>
          <p:nvGrpSpPr>
            <p:cNvPr id="1594" name="Google Shape;1594;p72"/>
            <p:cNvGrpSpPr/>
            <p:nvPr/>
          </p:nvGrpSpPr>
          <p:grpSpPr>
            <a:xfrm>
              <a:off x="6613421" y="4697571"/>
              <a:ext cx="668263" cy="217597"/>
              <a:chOff x="-668239" y="4338844"/>
              <a:chExt cx="298478" cy="97194"/>
            </a:xfrm>
          </p:grpSpPr>
          <p:sp>
            <p:nvSpPr>
              <p:cNvPr id="1595" name="Google Shape;1595;p7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2"/>
            <p:cNvGrpSpPr/>
            <p:nvPr/>
          </p:nvGrpSpPr>
          <p:grpSpPr>
            <a:xfrm>
              <a:off x="6613421" y="4558496"/>
              <a:ext cx="668263" cy="217597"/>
              <a:chOff x="-668239" y="4338844"/>
              <a:chExt cx="298478" cy="97194"/>
            </a:xfrm>
          </p:grpSpPr>
          <p:sp>
            <p:nvSpPr>
              <p:cNvPr id="1606" name="Google Shape;1606;p72"/>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2"/>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2"/>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2"/>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2"/>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2"/>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2"/>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2"/>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6" name="Google Shape;1616;p72"/>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2"/>
          <p:cNvSpPr/>
          <p:nvPr/>
        </p:nvSpPr>
        <p:spPr>
          <a:xfrm>
            <a:off x="1853650" y="12933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2"/>
          <p:cNvSpPr txBox="1"/>
          <p:nvPr>
            <p:ph type="title"/>
          </p:nvPr>
        </p:nvSpPr>
        <p:spPr>
          <a:xfrm>
            <a:off x="-100125" y="24580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CONCLUSION</a:t>
            </a:r>
            <a:endParaRPr sz="4600"/>
          </a:p>
        </p:txBody>
      </p:sp>
      <p:sp>
        <p:nvSpPr>
          <p:cNvPr id="1619" name="Google Shape;1619;p72"/>
          <p:cNvSpPr txBox="1"/>
          <p:nvPr>
            <p:ph idx="2" type="title"/>
          </p:nvPr>
        </p:nvSpPr>
        <p:spPr>
          <a:xfrm>
            <a:off x="1776200" y="1382650"/>
            <a:ext cx="1184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73"/>
          <p:cNvSpPr txBox="1"/>
          <p:nvPr>
            <p:ph type="title"/>
          </p:nvPr>
        </p:nvSpPr>
        <p:spPr>
          <a:xfrm>
            <a:off x="1796100" y="1360400"/>
            <a:ext cx="5551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74"/>
          <p:cNvSpPr txBox="1"/>
          <p:nvPr/>
        </p:nvSpPr>
        <p:spPr>
          <a:xfrm>
            <a:off x="1181650" y="1110750"/>
            <a:ext cx="6918000" cy="36864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2"/>
              </a:buClr>
              <a:buSzPts val="1300"/>
              <a:buFont typeface="Times New Roman"/>
              <a:buAutoNum type="arabicPeriod"/>
            </a:pPr>
            <a:r>
              <a:rPr lang="en" sz="1300">
                <a:solidFill>
                  <a:schemeClr val="lt2"/>
                </a:solidFill>
                <a:latin typeface="Times New Roman"/>
                <a:ea typeface="Times New Roman"/>
                <a:cs typeface="Times New Roman"/>
                <a:sym typeface="Times New Roman"/>
              </a:rPr>
              <a:t>Have you noticed an increase in grocery prices recently? If so, which items have you seen an increase in price? Fresh vegetables or fruit, frozen, meat, dairy?</a:t>
            </a:r>
            <a:endParaRPr sz="1300">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b="1" lang="en" sz="1300" u="sng">
                <a:solidFill>
                  <a:schemeClr val="lt2"/>
                </a:solidFill>
                <a:latin typeface="Times New Roman"/>
                <a:ea typeface="Times New Roman"/>
                <a:cs typeface="Times New Roman"/>
                <a:sym typeface="Times New Roman"/>
              </a:rPr>
              <a:t>How has the increase in grocery prices affected your grocery shopping habits?</a:t>
            </a:r>
            <a:endParaRPr b="1" sz="1300" u="sng">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lang="en" sz="1300">
                <a:solidFill>
                  <a:schemeClr val="lt2"/>
                </a:solidFill>
                <a:latin typeface="Times New Roman"/>
                <a:ea typeface="Times New Roman"/>
                <a:cs typeface="Times New Roman"/>
                <a:sym typeface="Times New Roman"/>
              </a:rPr>
              <a:t>Have you made any changes to the types of food you purchase due to rising prices? Buying less fresh food?</a:t>
            </a:r>
            <a:endParaRPr sz="1300">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b="1" lang="en" sz="1300" u="sng">
                <a:solidFill>
                  <a:schemeClr val="lt2"/>
                </a:solidFill>
                <a:latin typeface="Times New Roman"/>
                <a:ea typeface="Times New Roman"/>
                <a:cs typeface="Times New Roman"/>
                <a:sym typeface="Times New Roman"/>
              </a:rPr>
              <a:t>Due to rising prices, have you changed where you shop for groceries?</a:t>
            </a:r>
            <a:endParaRPr b="1" sz="1300" u="sng">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b="1" lang="en" sz="1300" u="sng">
                <a:solidFill>
                  <a:schemeClr val="lt2"/>
                </a:solidFill>
                <a:latin typeface="Times New Roman"/>
                <a:ea typeface="Times New Roman"/>
                <a:cs typeface="Times New Roman"/>
                <a:sym typeface="Times New Roman"/>
              </a:rPr>
              <a:t>Do you use any strategies to save money when grocery shopping?</a:t>
            </a:r>
            <a:endParaRPr b="1" sz="1300" u="sng">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lang="en" sz="1300">
                <a:solidFill>
                  <a:schemeClr val="lt2"/>
                </a:solidFill>
                <a:latin typeface="Times New Roman"/>
                <a:ea typeface="Times New Roman"/>
                <a:cs typeface="Times New Roman"/>
                <a:sym typeface="Times New Roman"/>
              </a:rPr>
              <a:t>Do you have a specific grocery budget, and has that changed recently?</a:t>
            </a:r>
            <a:endParaRPr sz="1300">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lang="en" sz="1300">
                <a:solidFill>
                  <a:schemeClr val="lt2"/>
                </a:solidFill>
                <a:latin typeface="Times New Roman"/>
                <a:ea typeface="Times New Roman"/>
                <a:cs typeface="Times New Roman"/>
                <a:sym typeface="Times New Roman"/>
              </a:rPr>
              <a:t>How do you think others your age are responding to an increase in grocery prices? </a:t>
            </a:r>
            <a:endParaRPr sz="1300">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lang="en" sz="1300">
                <a:solidFill>
                  <a:schemeClr val="lt2"/>
                </a:solidFill>
                <a:latin typeface="Times New Roman"/>
                <a:ea typeface="Times New Roman"/>
                <a:cs typeface="Times New Roman"/>
                <a:sym typeface="Times New Roman"/>
              </a:rPr>
              <a:t>How has the rising cost of groceries </a:t>
            </a:r>
            <a:r>
              <a:rPr lang="en" sz="1300">
                <a:solidFill>
                  <a:schemeClr val="lt2"/>
                </a:solidFill>
                <a:latin typeface="Times New Roman"/>
                <a:ea typeface="Times New Roman"/>
                <a:cs typeface="Times New Roman"/>
                <a:sym typeface="Times New Roman"/>
              </a:rPr>
              <a:t>affected</a:t>
            </a:r>
            <a:r>
              <a:rPr lang="en" sz="1300">
                <a:solidFill>
                  <a:schemeClr val="lt2"/>
                </a:solidFill>
                <a:latin typeface="Times New Roman"/>
                <a:ea typeface="Times New Roman"/>
                <a:cs typeface="Times New Roman"/>
                <a:sym typeface="Times New Roman"/>
              </a:rPr>
              <a:t> your meal planning and cooking habits?</a:t>
            </a:r>
            <a:endParaRPr sz="1300">
              <a:solidFill>
                <a:schemeClr val="lt2"/>
              </a:solidFill>
              <a:latin typeface="Times New Roman"/>
              <a:ea typeface="Times New Roman"/>
              <a:cs typeface="Times New Roman"/>
              <a:sym typeface="Times New Roman"/>
            </a:endParaRPr>
          </a:p>
          <a:p>
            <a:pPr indent="-311150" lvl="0" marL="457200" rtl="0" algn="l">
              <a:lnSpc>
                <a:spcPct val="150000"/>
              </a:lnSpc>
              <a:spcBef>
                <a:spcPts val="0"/>
              </a:spcBef>
              <a:spcAft>
                <a:spcPts val="0"/>
              </a:spcAft>
              <a:buClr>
                <a:schemeClr val="lt2"/>
              </a:buClr>
              <a:buSzPts val="1300"/>
              <a:buFont typeface="Times New Roman"/>
              <a:buAutoNum type="arabicPeriod"/>
            </a:pPr>
            <a:r>
              <a:rPr b="1" lang="en" sz="1300" u="sng">
                <a:solidFill>
                  <a:schemeClr val="lt2"/>
                </a:solidFill>
                <a:latin typeface="Times New Roman"/>
                <a:ea typeface="Times New Roman"/>
                <a:cs typeface="Times New Roman"/>
                <a:sym typeface="Times New Roman"/>
              </a:rPr>
              <a:t>Do you think that rising grocery prices have a more significant impact on certain generations? If so, which ones and why?</a:t>
            </a:r>
            <a:endParaRPr b="1" sz="1500" u="sng">
              <a:solidFill>
                <a:schemeClr val="lt2"/>
              </a:solidFill>
              <a:latin typeface="Cambay"/>
              <a:ea typeface="Cambay"/>
              <a:cs typeface="Cambay"/>
              <a:sym typeface="Cambay"/>
            </a:endParaRPr>
          </a:p>
        </p:txBody>
      </p:sp>
      <p:sp>
        <p:nvSpPr>
          <p:cNvPr id="1630" name="Google Shape;1630;p74"/>
          <p:cNvSpPr txBox="1"/>
          <p:nvPr/>
        </p:nvSpPr>
        <p:spPr>
          <a:xfrm>
            <a:off x="3061350" y="443600"/>
            <a:ext cx="3021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Poppins"/>
                <a:ea typeface="Poppins"/>
                <a:cs typeface="Poppins"/>
                <a:sym typeface="Poppins"/>
              </a:rPr>
              <a:t>Interview Questions</a:t>
            </a:r>
            <a:endParaRPr b="1" sz="2000">
              <a:solidFill>
                <a:schemeClr val="dk1"/>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pic>
        <p:nvPicPr>
          <p:cNvPr id="1635" name="Google Shape;1635;p75"/>
          <p:cNvPicPr preferRelativeResize="0"/>
          <p:nvPr/>
        </p:nvPicPr>
        <p:blipFill rotWithShape="1">
          <a:blip r:embed="rId3">
            <a:alphaModFix/>
          </a:blip>
          <a:srcRect b="0" l="1967" r="3897" t="0"/>
          <a:stretch/>
        </p:blipFill>
        <p:spPr>
          <a:xfrm>
            <a:off x="4467163" y="2958925"/>
            <a:ext cx="4172349" cy="2100900"/>
          </a:xfrm>
          <a:prstGeom prst="rect">
            <a:avLst/>
          </a:prstGeom>
          <a:noFill/>
          <a:ln>
            <a:noFill/>
          </a:ln>
        </p:spPr>
      </p:pic>
      <p:pic>
        <p:nvPicPr>
          <p:cNvPr id="1636" name="Google Shape;1636;p75"/>
          <p:cNvPicPr preferRelativeResize="0"/>
          <p:nvPr/>
        </p:nvPicPr>
        <p:blipFill rotWithShape="1">
          <a:blip r:embed="rId4">
            <a:alphaModFix/>
          </a:blip>
          <a:srcRect b="0" l="2253" r="3067" t="0"/>
          <a:stretch/>
        </p:blipFill>
        <p:spPr>
          <a:xfrm>
            <a:off x="504487" y="2958925"/>
            <a:ext cx="3824650" cy="2100900"/>
          </a:xfrm>
          <a:prstGeom prst="rect">
            <a:avLst/>
          </a:prstGeom>
          <a:noFill/>
          <a:ln>
            <a:noFill/>
          </a:ln>
        </p:spPr>
      </p:pic>
      <p:pic>
        <p:nvPicPr>
          <p:cNvPr id="1637" name="Google Shape;1637;p75"/>
          <p:cNvPicPr preferRelativeResize="0"/>
          <p:nvPr/>
        </p:nvPicPr>
        <p:blipFill rotWithShape="1">
          <a:blip r:embed="rId5">
            <a:alphaModFix/>
          </a:blip>
          <a:srcRect b="3325" l="-4454" r="-2623" t="0"/>
          <a:stretch/>
        </p:blipFill>
        <p:spPr>
          <a:xfrm>
            <a:off x="2833288" y="634637"/>
            <a:ext cx="3105275" cy="2267124"/>
          </a:xfrm>
          <a:prstGeom prst="rect">
            <a:avLst/>
          </a:prstGeom>
          <a:noFill/>
          <a:ln>
            <a:noFill/>
          </a:ln>
        </p:spPr>
      </p:pic>
      <p:sp>
        <p:nvSpPr>
          <p:cNvPr id="1638" name="Google Shape;1638;p75"/>
          <p:cNvSpPr txBox="1"/>
          <p:nvPr/>
        </p:nvSpPr>
        <p:spPr>
          <a:xfrm>
            <a:off x="2797275" y="131075"/>
            <a:ext cx="3177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Poppins"/>
                <a:ea typeface="Poppins"/>
                <a:cs typeface="Poppins"/>
                <a:sym typeface="Poppins"/>
              </a:rPr>
              <a:t>Survey Question Examples</a:t>
            </a:r>
            <a:endParaRPr b="1" sz="1700">
              <a:solidFill>
                <a:schemeClr val="dk1"/>
              </a:solidFill>
              <a:latin typeface="Poppins"/>
              <a:ea typeface="Poppins"/>
              <a:cs typeface="Poppins"/>
              <a:sym typeface="Poppins"/>
            </a:endParaRPr>
          </a:p>
        </p:txBody>
      </p:sp>
      <p:sp>
        <p:nvSpPr>
          <p:cNvPr id="1639" name="Google Shape;1639;p75"/>
          <p:cNvSpPr txBox="1"/>
          <p:nvPr/>
        </p:nvSpPr>
        <p:spPr>
          <a:xfrm>
            <a:off x="2130100" y="390325"/>
            <a:ext cx="5579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u="sng">
                <a:solidFill>
                  <a:schemeClr val="hlink"/>
                </a:solidFill>
                <a:latin typeface="Cambay"/>
                <a:ea typeface="Cambay"/>
                <a:cs typeface="Cambay"/>
                <a:sym typeface="Cambay"/>
                <a:hlinkClick r:id="rId6"/>
              </a:rPr>
              <a:t>https://docs.google.com/document/d/1pVJMAogyz9lr6ESzRBnMBg92nitsOett/edit?usp=sharing&amp;ouid=117282032620104722509&amp;rtpof=true&amp;sd=true</a:t>
            </a:r>
            <a:r>
              <a:rPr b="1" lang="en" sz="500">
                <a:solidFill>
                  <a:schemeClr val="accent1"/>
                </a:solidFill>
                <a:latin typeface="Cambay"/>
                <a:ea typeface="Cambay"/>
                <a:cs typeface="Cambay"/>
                <a:sym typeface="Cambay"/>
              </a:rPr>
              <a:t> </a:t>
            </a:r>
            <a:endParaRPr b="1" sz="500">
              <a:solidFill>
                <a:schemeClr val="accent1"/>
              </a:solidFill>
              <a:latin typeface="Cambay"/>
              <a:ea typeface="Cambay"/>
              <a:cs typeface="Cambay"/>
              <a:sym typeface="Camb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id="913" name="Google Shape;913;p31"/>
          <p:cNvPicPr preferRelativeResize="0"/>
          <p:nvPr/>
        </p:nvPicPr>
        <p:blipFill rotWithShape="1">
          <a:blip r:embed="rId3">
            <a:alphaModFix/>
          </a:blip>
          <a:srcRect b="0" l="15315" r="15322" t="0"/>
          <a:stretch/>
        </p:blipFill>
        <p:spPr>
          <a:xfrm>
            <a:off x="4683525" y="471975"/>
            <a:ext cx="3821550" cy="4132128"/>
          </a:xfrm>
          <a:prstGeom prst="rect">
            <a:avLst/>
          </a:prstGeom>
          <a:noFill/>
          <a:ln>
            <a:noFill/>
          </a:ln>
        </p:spPr>
      </p:pic>
      <p:sp>
        <p:nvSpPr>
          <p:cNvPr id="914" name="Google Shape;914;p31"/>
          <p:cNvSpPr/>
          <p:nvPr/>
        </p:nvSpPr>
        <p:spPr>
          <a:xfrm rot="-5973709">
            <a:off x="4698869" y="882424"/>
            <a:ext cx="3806463" cy="3311217"/>
          </a:xfrm>
          <a:custGeom>
            <a:rect b="b" l="l" r="r" t="t"/>
            <a:pathLst>
              <a:path extrusionOk="0" fill="none" h="123798" w="137456">
                <a:moveTo>
                  <a:pt x="705" y="83867"/>
                </a:moveTo>
                <a:cubicBezTo>
                  <a:pt x="0" y="74420"/>
                  <a:pt x="179" y="59531"/>
                  <a:pt x="19082" y="34320"/>
                </a:cubicBezTo>
                <a:cubicBezTo>
                  <a:pt x="37995" y="9100"/>
                  <a:pt x="53402" y="697"/>
                  <a:pt x="69861" y="349"/>
                </a:cubicBezTo>
                <a:cubicBezTo>
                  <a:pt x="86320" y="1"/>
                  <a:pt x="107338" y="22410"/>
                  <a:pt x="120640" y="50779"/>
                </a:cubicBezTo>
                <a:cubicBezTo>
                  <a:pt x="133950" y="79139"/>
                  <a:pt x="137456" y="91049"/>
                  <a:pt x="129748" y="101905"/>
                </a:cubicBezTo>
                <a:cubicBezTo>
                  <a:pt x="122040" y="112762"/>
                  <a:pt x="99283" y="123271"/>
                  <a:pt x="54106" y="121871"/>
                </a:cubicBezTo>
                <a:cubicBezTo>
                  <a:pt x="24515" y="123798"/>
                  <a:pt x="2730" y="100103"/>
                  <a:pt x="705" y="83867"/>
                </a:cubicBezTo>
                <a:close/>
              </a:path>
            </a:pathLst>
          </a:custGeom>
          <a:noFill/>
          <a:ln cap="flat" cmpd="sng" w="19050">
            <a:solidFill>
              <a:schemeClr val="accent1"/>
            </a:solidFill>
            <a:prstDash val="dash"/>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 name="Google Shape;915;p31"/>
          <p:cNvGrpSpPr/>
          <p:nvPr/>
        </p:nvGrpSpPr>
        <p:grpSpPr>
          <a:xfrm>
            <a:off x="4572007" y="419654"/>
            <a:ext cx="4385365" cy="4304240"/>
            <a:chOff x="3806650" y="1172475"/>
            <a:chExt cx="3423125" cy="3359800"/>
          </a:xfrm>
        </p:grpSpPr>
        <p:sp>
          <p:nvSpPr>
            <p:cNvPr id="916" name="Google Shape;916;p31"/>
            <p:cNvSpPr/>
            <p:nvPr/>
          </p:nvSpPr>
          <p:spPr>
            <a:xfrm>
              <a:off x="3806650" y="1172475"/>
              <a:ext cx="3423125" cy="3359800"/>
            </a:xfrm>
            <a:custGeom>
              <a:rect b="b" l="l" r="r" t="t"/>
              <a:pathLst>
                <a:path extrusionOk="0" h="134392" w="136925">
                  <a:moveTo>
                    <a:pt x="79453" y="3676"/>
                  </a:moveTo>
                  <a:cubicBezTo>
                    <a:pt x="81113" y="3676"/>
                    <a:pt x="82647" y="3765"/>
                    <a:pt x="84039" y="3872"/>
                  </a:cubicBezTo>
                  <a:cubicBezTo>
                    <a:pt x="90944" y="4729"/>
                    <a:pt x="99259" y="9332"/>
                    <a:pt x="106182" y="16683"/>
                  </a:cubicBezTo>
                  <a:cubicBezTo>
                    <a:pt x="120973" y="21322"/>
                    <a:pt x="127557" y="29316"/>
                    <a:pt x="128895" y="39932"/>
                  </a:cubicBezTo>
                  <a:cubicBezTo>
                    <a:pt x="129431" y="47319"/>
                    <a:pt x="129306" y="63645"/>
                    <a:pt x="119350" y="82505"/>
                  </a:cubicBezTo>
                  <a:cubicBezTo>
                    <a:pt x="116673" y="107484"/>
                    <a:pt x="109037" y="121241"/>
                    <a:pt x="101222" y="126790"/>
                  </a:cubicBezTo>
                  <a:cubicBezTo>
                    <a:pt x="97599" y="129377"/>
                    <a:pt x="93835" y="130626"/>
                    <a:pt x="89320" y="130626"/>
                  </a:cubicBezTo>
                  <a:cubicBezTo>
                    <a:pt x="85056" y="130626"/>
                    <a:pt x="80132" y="129520"/>
                    <a:pt x="73994" y="127343"/>
                  </a:cubicBezTo>
                  <a:cubicBezTo>
                    <a:pt x="71317" y="127986"/>
                    <a:pt x="68552" y="128289"/>
                    <a:pt x="65679" y="128289"/>
                  </a:cubicBezTo>
                  <a:lnTo>
                    <a:pt x="65554" y="128289"/>
                  </a:lnTo>
                  <a:cubicBezTo>
                    <a:pt x="49014" y="128289"/>
                    <a:pt x="35935" y="118583"/>
                    <a:pt x="24909" y="101025"/>
                  </a:cubicBezTo>
                  <a:cubicBezTo>
                    <a:pt x="12347" y="90766"/>
                    <a:pt x="4282" y="79436"/>
                    <a:pt x="4479" y="69747"/>
                  </a:cubicBezTo>
                  <a:cubicBezTo>
                    <a:pt x="4586" y="64555"/>
                    <a:pt x="5531" y="59488"/>
                    <a:pt x="7619" y="54367"/>
                  </a:cubicBezTo>
                  <a:cubicBezTo>
                    <a:pt x="6745" y="43251"/>
                    <a:pt x="9064" y="34651"/>
                    <a:pt x="13132" y="28923"/>
                  </a:cubicBezTo>
                  <a:cubicBezTo>
                    <a:pt x="18253" y="21697"/>
                    <a:pt x="28209" y="15916"/>
                    <a:pt x="48443" y="13543"/>
                  </a:cubicBezTo>
                  <a:cubicBezTo>
                    <a:pt x="62396" y="5246"/>
                    <a:pt x="72245" y="3676"/>
                    <a:pt x="79453" y="3676"/>
                  </a:cubicBezTo>
                  <a:close/>
                  <a:moveTo>
                    <a:pt x="0" y="0"/>
                  </a:moveTo>
                  <a:lnTo>
                    <a:pt x="0" y="134391"/>
                  </a:lnTo>
                  <a:lnTo>
                    <a:pt x="136925" y="134391"/>
                  </a:lnTo>
                  <a:lnTo>
                    <a:pt x="136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1"/>
            <p:cNvSpPr/>
            <p:nvPr/>
          </p:nvSpPr>
          <p:spPr>
            <a:xfrm>
              <a:off x="3975250" y="1511050"/>
              <a:ext cx="1042475" cy="1020600"/>
            </a:xfrm>
            <a:custGeom>
              <a:rect b="b" l="l" r="r" t="t"/>
              <a:pathLst>
                <a:path extrusionOk="0" h="40824" w="41699">
                  <a:moveTo>
                    <a:pt x="41699" y="0"/>
                  </a:moveTo>
                  <a:lnTo>
                    <a:pt x="41699" y="0"/>
                  </a:lnTo>
                  <a:cubicBezTo>
                    <a:pt x="21465" y="2373"/>
                    <a:pt x="11509" y="8154"/>
                    <a:pt x="6388" y="15380"/>
                  </a:cubicBezTo>
                  <a:cubicBezTo>
                    <a:pt x="2320" y="21108"/>
                    <a:pt x="1" y="29708"/>
                    <a:pt x="875" y="40824"/>
                  </a:cubicBezTo>
                  <a:cubicBezTo>
                    <a:pt x="5122" y="30457"/>
                    <a:pt x="14025" y="19895"/>
                    <a:pt x="30101" y="7833"/>
                  </a:cubicBezTo>
                  <a:cubicBezTo>
                    <a:pt x="34259" y="4710"/>
                    <a:pt x="38113" y="2141"/>
                    <a:pt x="41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1"/>
            <p:cNvSpPr/>
            <p:nvPr/>
          </p:nvSpPr>
          <p:spPr>
            <a:xfrm>
              <a:off x="3975250" y="1511050"/>
              <a:ext cx="1042475" cy="1020600"/>
            </a:xfrm>
            <a:custGeom>
              <a:rect b="b" l="l" r="r" t="t"/>
              <a:pathLst>
                <a:path extrusionOk="0" fill="none" h="40824" w="41699">
                  <a:moveTo>
                    <a:pt x="41699" y="0"/>
                  </a:moveTo>
                  <a:lnTo>
                    <a:pt x="41699" y="0"/>
                  </a:lnTo>
                  <a:cubicBezTo>
                    <a:pt x="38113" y="2141"/>
                    <a:pt x="34259" y="4710"/>
                    <a:pt x="30101" y="7833"/>
                  </a:cubicBezTo>
                  <a:cubicBezTo>
                    <a:pt x="14025" y="19895"/>
                    <a:pt x="5122" y="30457"/>
                    <a:pt x="875" y="40824"/>
                  </a:cubicBezTo>
                  <a:cubicBezTo>
                    <a:pt x="1" y="29708"/>
                    <a:pt x="2320" y="21108"/>
                    <a:pt x="6388" y="15380"/>
                  </a:cubicBezTo>
                  <a:cubicBezTo>
                    <a:pt x="11509" y="8154"/>
                    <a:pt x="21465" y="2373"/>
                    <a:pt x="41699"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1"/>
            <p:cNvSpPr/>
            <p:nvPr/>
          </p:nvSpPr>
          <p:spPr>
            <a:xfrm>
              <a:off x="4429350" y="3698100"/>
              <a:ext cx="1227150" cy="681600"/>
            </a:xfrm>
            <a:custGeom>
              <a:rect b="b" l="l" r="r" t="t"/>
              <a:pathLst>
                <a:path extrusionOk="0" h="27264" w="49086">
                  <a:moveTo>
                    <a:pt x="1" y="0"/>
                  </a:moveTo>
                  <a:lnTo>
                    <a:pt x="1" y="0"/>
                  </a:lnTo>
                  <a:cubicBezTo>
                    <a:pt x="11027" y="17558"/>
                    <a:pt x="24106" y="27264"/>
                    <a:pt x="40646" y="27264"/>
                  </a:cubicBezTo>
                  <a:lnTo>
                    <a:pt x="40771" y="27264"/>
                  </a:lnTo>
                  <a:cubicBezTo>
                    <a:pt x="43644" y="27264"/>
                    <a:pt x="46409" y="26961"/>
                    <a:pt x="49086" y="26318"/>
                  </a:cubicBezTo>
                  <a:cubicBezTo>
                    <a:pt x="43198" y="24213"/>
                    <a:pt x="36203" y="21126"/>
                    <a:pt x="27603" y="17094"/>
                  </a:cubicBezTo>
                  <a:cubicBezTo>
                    <a:pt x="17272" y="12258"/>
                    <a:pt x="7780" y="633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1"/>
            <p:cNvSpPr/>
            <p:nvPr/>
          </p:nvSpPr>
          <p:spPr>
            <a:xfrm>
              <a:off x="4429350" y="3698100"/>
              <a:ext cx="1227150" cy="681600"/>
            </a:xfrm>
            <a:custGeom>
              <a:rect b="b" l="l" r="r" t="t"/>
              <a:pathLst>
                <a:path extrusionOk="0" fill="none" h="27264" w="49086">
                  <a:moveTo>
                    <a:pt x="1" y="0"/>
                  </a:moveTo>
                  <a:lnTo>
                    <a:pt x="1" y="0"/>
                  </a:lnTo>
                  <a:cubicBezTo>
                    <a:pt x="7780" y="6335"/>
                    <a:pt x="17272" y="12258"/>
                    <a:pt x="27603" y="17094"/>
                  </a:cubicBezTo>
                  <a:cubicBezTo>
                    <a:pt x="36203" y="21126"/>
                    <a:pt x="43198" y="24213"/>
                    <a:pt x="49086" y="26318"/>
                  </a:cubicBezTo>
                  <a:cubicBezTo>
                    <a:pt x="46409" y="26961"/>
                    <a:pt x="43644" y="27264"/>
                    <a:pt x="40771" y="27264"/>
                  </a:cubicBezTo>
                  <a:cubicBezTo>
                    <a:pt x="40735" y="27264"/>
                    <a:pt x="40682" y="27264"/>
                    <a:pt x="40646" y="27264"/>
                  </a:cubicBezTo>
                  <a:cubicBezTo>
                    <a:pt x="24106" y="27264"/>
                    <a:pt x="11027" y="1755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1"/>
            <p:cNvSpPr/>
            <p:nvPr/>
          </p:nvSpPr>
          <p:spPr>
            <a:xfrm>
              <a:off x="6461175" y="1589550"/>
              <a:ext cx="581250" cy="1645550"/>
            </a:xfrm>
            <a:custGeom>
              <a:rect b="b" l="l" r="r" t="t"/>
              <a:pathLst>
                <a:path extrusionOk="0" h="65822" w="23250">
                  <a:moveTo>
                    <a:pt x="1" y="0"/>
                  </a:moveTo>
                  <a:lnTo>
                    <a:pt x="1" y="0"/>
                  </a:lnTo>
                  <a:cubicBezTo>
                    <a:pt x="8619" y="9118"/>
                    <a:pt x="15078" y="22446"/>
                    <a:pt x="14061" y="38059"/>
                  </a:cubicBezTo>
                  <a:cubicBezTo>
                    <a:pt x="14382" y="48550"/>
                    <a:pt x="14025" y="57757"/>
                    <a:pt x="13169" y="65822"/>
                  </a:cubicBezTo>
                  <a:cubicBezTo>
                    <a:pt x="23125" y="46962"/>
                    <a:pt x="23250" y="30636"/>
                    <a:pt x="22697" y="23249"/>
                  </a:cubicBezTo>
                  <a:cubicBezTo>
                    <a:pt x="21376" y="12633"/>
                    <a:pt x="14792" y="463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1"/>
            <p:cNvSpPr/>
            <p:nvPr/>
          </p:nvSpPr>
          <p:spPr>
            <a:xfrm>
              <a:off x="6461175" y="1589550"/>
              <a:ext cx="581250" cy="1645550"/>
            </a:xfrm>
            <a:custGeom>
              <a:rect b="b" l="l" r="r" t="t"/>
              <a:pathLst>
                <a:path extrusionOk="0" fill="none" h="65822" w="23250">
                  <a:moveTo>
                    <a:pt x="1" y="0"/>
                  </a:moveTo>
                  <a:cubicBezTo>
                    <a:pt x="14792" y="4639"/>
                    <a:pt x="21376" y="12633"/>
                    <a:pt x="22697" y="23249"/>
                  </a:cubicBezTo>
                  <a:cubicBezTo>
                    <a:pt x="23250" y="30636"/>
                    <a:pt x="23125" y="46962"/>
                    <a:pt x="13169" y="65822"/>
                  </a:cubicBezTo>
                  <a:cubicBezTo>
                    <a:pt x="14025" y="57757"/>
                    <a:pt x="14382" y="48550"/>
                    <a:pt x="14061" y="38059"/>
                  </a:cubicBezTo>
                  <a:cubicBezTo>
                    <a:pt x="15078" y="22446"/>
                    <a:pt x="8619" y="911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31"/>
          <p:cNvSpPr txBox="1"/>
          <p:nvPr>
            <p:ph type="title"/>
          </p:nvPr>
        </p:nvSpPr>
        <p:spPr>
          <a:xfrm>
            <a:off x="713100" y="1367700"/>
            <a:ext cx="3659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Question</a:t>
            </a:r>
            <a:endParaRPr/>
          </a:p>
        </p:txBody>
      </p:sp>
      <p:sp>
        <p:nvSpPr>
          <p:cNvPr id="924" name="Google Shape;924;p31"/>
          <p:cNvSpPr txBox="1"/>
          <p:nvPr>
            <p:ph idx="1" type="subTitle"/>
          </p:nvPr>
        </p:nvSpPr>
        <p:spPr>
          <a:xfrm>
            <a:off x="713100" y="2655200"/>
            <a:ext cx="3659700" cy="1165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t>How are rapidly rising prices at grocery retail impacting the way consumers shop differently across generations?</a:t>
            </a:r>
            <a:endParaRPr/>
          </a:p>
          <a:p>
            <a:pPr indent="0" lvl="0" marL="0" rtl="0" algn="l">
              <a:lnSpc>
                <a:spcPct val="115000"/>
              </a:lnSpc>
              <a:spcBef>
                <a:spcPts val="0"/>
              </a:spcBef>
              <a:spcAft>
                <a:spcPts val="0"/>
              </a:spcAft>
              <a:buNone/>
            </a:pPr>
            <a:r>
              <a:t/>
            </a:r>
            <a:endParaRPr/>
          </a:p>
        </p:txBody>
      </p:sp>
      <p:sp>
        <p:nvSpPr>
          <p:cNvPr id="925" name="Google Shape;925;p31"/>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1"/>
          <p:cNvSpPr/>
          <p:nvPr/>
        </p:nvSpPr>
        <p:spPr>
          <a:xfrm>
            <a:off x="8601075" y="3742225"/>
            <a:ext cx="356700" cy="35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7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Gender Distribution</a:t>
            </a:r>
            <a:endParaRPr/>
          </a:p>
        </p:txBody>
      </p:sp>
      <p:pic>
        <p:nvPicPr>
          <p:cNvPr id="1645" name="Google Shape;1645;p76"/>
          <p:cNvPicPr preferRelativeResize="0"/>
          <p:nvPr/>
        </p:nvPicPr>
        <p:blipFill>
          <a:blip r:embed="rId3">
            <a:alphaModFix/>
          </a:blip>
          <a:stretch>
            <a:fillRect/>
          </a:stretch>
        </p:blipFill>
        <p:spPr>
          <a:xfrm>
            <a:off x="200325" y="1143238"/>
            <a:ext cx="4371550" cy="2700075"/>
          </a:xfrm>
          <a:prstGeom prst="rect">
            <a:avLst/>
          </a:prstGeom>
          <a:noFill/>
          <a:ln cap="flat" cmpd="sng" w="28575">
            <a:solidFill>
              <a:schemeClr val="dk1"/>
            </a:solidFill>
            <a:prstDash val="solid"/>
            <a:round/>
            <a:headEnd len="sm" w="sm" type="none"/>
            <a:tailEnd len="sm" w="sm" type="none"/>
          </a:ln>
        </p:spPr>
      </p:pic>
      <p:pic>
        <p:nvPicPr>
          <p:cNvPr id="1646" name="Google Shape;1646;p76"/>
          <p:cNvPicPr preferRelativeResize="0"/>
          <p:nvPr/>
        </p:nvPicPr>
        <p:blipFill>
          <a:blip r:embed="rId4">
            <a:alphaModFix/>
          </a:blip>
          <a:stretch>
            <a:fillRect/>
          </a:stretch>
        </p:blipFill>
        <p:spPr>
          <a:xfrm>
            <a:off x="4800175" y="1170125"/>
            <a:ext cx="4163275" cy="2646300"/>
          </a:xfrm>
          <a:prstGeom prst="rect">
            <a:avLst/>
          </a:prstGeom>
          <a:noFill/>
          <a:ln cap="flat" cmpd="sng" w="28575">
            <a:solidFill>
              <a:schemeClr val="dk1"/>
            </a:solidFill>
            <a:prstDash val="solid"/>
            <a:round/>
            <a:headEnd len="sm" w="sm" type="none"/>
            <a:tailEnd len="sm" w="sm" type="none"/>
          </a:ln>
        </p:spPr>
      </p:pic>
      <p:sp>
        <p:nvSpPr>
          <p:cNvPr id="1647" name="Google Shape;1647;p76"/>
          <p:cNvSpPr/>
          <p:nvPr/>
        </p:nvSpPr>
        <p:spPr>
          <a:xfrm>
            <a:off x="3978550" y="1942850"/>
            <a:ext cx="336900" cy="37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6"/>
          <p:cNvSpPr txBox="1"/>
          <p:nvPr/>
        </p:nvSpPr>
        <p:spPr>
          <a:xfrm>
            <a:off x="3888175" y="2037525"/>
            <a:ext cx="7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ay"/>
                <a:ea typeface="Cambay"/>
                <a:cs typeface="Cambay"/>
                <a:sym typeface="Cambay"/>
              </a:rPr>
              <a:t>Gender</a:t>
            </a:r>
            <a:endParaRPr sz="1000">
              <a:latin typeface="Cambay"/>
              <a:ea typeface="Cambay"/>
              <a:cs typeface="Cambay"/>
              <a:sym typeface="Cambay"/>
            </a:endParaRPr>
          </a:p>
        </p:txBody>
      </p:sp>
      <p:sp>
        <p:nvSpPr>
          <p:cNvPr id="1649" name="Google Shape;1649;p76"/>
          <p:cNvSpPr/>
          <p:nvPr/>
        </p:nvSpPr>
        <p:spPr>
          <a:xfrm>
            <a:off x="8474475" y="1979963"/>
            <a:ext cx="336900" cy="370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6"/>
          <p:cNvSpPr txBox="1"/>
          <p:nvPr/>
        </p:nvSpPr>
        <p:spPr>
          <a:xfrm>
            <a:off x="8384100" y="2074638"/>
            <a:ext cx="7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mbay"/>
                <a:ea typeface="Cambay"/>
                <a:cs typeface="Cambay"/>
                <a:sym typeface="Cambay"/>
              </a:rPr>
              <a:t>Gender</a:t>
            </a:r>
            <a:endParaRPr sz="1000">
              <a:latin typeface="Cambay"/>
              <a:ea typeface="Cambay"/>
              <a:cs typeface="Cambay"/>
              <a:sym typeface="Camb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pic>
        <p:nvPicPr>
          <p:cNvPr id="1655" name="Google Shape;1655;p77"/>
          <p:cNvPicPr preferRelativeResize="0"/>
          <p:nvPr/>
        </p:nvPicPr>
        <p:blipFill>
          <a:blip r:embed="rId3">
            <a:alphaModFix/>
          </a:blip>
          <a:stretch>
            <a:fillRect/>
          </a:stretch>
        </p:blipFill>
        <p:spPr>
          <a:xfrm>
            <a:off x="1152525" y="228600"/>
            <a:ext cx="6838950" cy="4686300"/>
          </a:xfrm>
          <a:prstGeom prst="rect">
            <a:avLst/>
          </a:prstGeom>
          <a:noFill/>
          <a:ln>
            <a:noFill/>
          </a:ln>
        </p:spPr>
      </p:pic>
      <p:sp>
        <p:nvSpPr>
          <p:cNvPr id="1656" name="Google Shape;1656;p77"/>
          <p:cNvSpPr/>
          <p:nvPr/>
        </p:nvSpPr>
        <p:spPr>
          <a:xfrm>
            <a:off x="1208500" y="2512475"/>
            <a:ext cx="5979000" cy="23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1208500" y="3097250"/>
            <a:ext cx="5979000" cy="405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227775" y="4416400"/>
            <a:ext cx="2792400" cy="23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7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Citations</a:t>
            </a:r>
            <a:endParaRPr/>
          </a:p>
        </p:txBody>
      </p:sp>
      <p:sp>
        <p:nvSpPr>
          <p:cNvPr id="1664" name="Google Shape;1664;p78"/>
          <p:cNvSpPr txBox="1"/>
          <p:nvPr/>
        </p:nvSpPr>
        <p:spPr>
          <a:xfrm>
            <a:off x="898225" y="1206675"/>
            <a:ext cx="76506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mbay"/>
              <a:buChar char="-"/>
            </a:pPr>
            <a:r>
              <a:rPr lang="en">
                <a:latin typeface="Cambay"/>
                <a:ea typeface="Cambay"/>
                <a:cs typeface="Cambay"/>
                <a:sym typeface="Cambay"/>
              </a:rPr>
              <a:t>Food price outlook. USDA ERS - Food Price Outlook. (2023, April 25). Retrieved April 28, </a:t>
            </a:r>
            <a:endParaRPr>
              <a:latin typeface="Cambay"/>
              <a:ea typeface="Cambay"/>
              <a:cs typeface="Cambay"/>
              <a:sym typeface="Cambay"/>
            </a:endParaRPr>
          </a:p>
          <a:p>
            <a:pPr indent="0" lvl="0" marL="914400" rtl="0" algn="l">
              <a:spcBef>
                <a:spcPts val="0"/>
              </a:spcBef>
              <a:spcAft>
                <a:spcPts val="0"/>
              </a:spcAft>
              <a:buNone/>
            </a:pPr>
            <a:r>
              <a:rPr lang="en">
                <a:latin typeface="Cambay"/>
                <a:ea typeface="Cambay"/>
                <a:cs typeface="Cambay"/>
                <a:sym typeface="Cambay"/>
              </a:rPr>
              <a:t>2023, from </a:t>
            </a:r>
            <a:r>
              <a:rPr lang="en" u="sng">
                <a:solidFill>
                  <a:schemeClr val="lt2"/>
                </a:solidFill>
                <a:latin typeface="Cambay"/>
                <a:ea typeface="Cambay"/>
                <a:cs typeface="Cambay"/>
                <a:sym typeface="Cambay"/>
                <a:hlinkClick r:id="rId3">
                  <a:extLst>
                    <a:ext uri="{A12FA001-AC4F-418D-AE19-62706E023703}">
                      <ahyp:hlinkClr val="tx"/>
                    </a:ext>
                  </a:extLst>
                </a:hlinkClick>
              </a:rPr>
              <a:t>https://www.ers.usda.gov/data-products/food-price-outlook.aspx</a:t>
            </a:r>
            <a:r>
              <a:rPr lang="en">
                <a:latin typeface="Cambay"/>
                <a:ea typeface="Cambay"/>
                <a:cs typeface="Cambay"/>
                <a:sym typeface="Cambay"/>
              </a:rPr>
              <a:t> </a:t>
            </a:r>
            <a:endParaRPr>
              <a:latin typeface="Cambay"/>
              <a:ea typeface="Cambay"/>
              <a:cs typeface="Cambay"/>
              <a:sym typeface="Cambay"/>
            </a:endParaRPr>
          </a:p>
          <a:p>
            <a:pPr indent="-317500" lvl="0" marL="457200" rtl="0" algn="l">
              <a:spcBef>
                <a:spcPts val="0"/>
              </a:spcBef>
              <a:spcAft>
                <a:spcPts val="0"/>
              </a:spcAft>
              <a:buSzPts val="1400"/>
              <a:buFont typeface="Cambay"/>
              <a:buChar char="-"/>
            </a:pPr>
            <a:r>
              <a:rPr lang="en">
                <a:latin typeface="Cambay"/>
                <a:ea typeface="Cambay"/>
                <a:cs typeface="Cambay"/>
                <a:sym typeface="Cambay"/>
              </a:rPr>
              <a:t>Gen Z drives £25bn plunge in spending as income shock hits; Younger generations </a:t>
            </a:r>
            <a:endParaRPr>
              <a:latin typeface="Cambay"/>
              <a:ea typeface="Cambay"/>
              <a:cs typeface="Cambay"/>
              <a:sym typeface="Cambay"/>
            </a:endParaRPr>
          </a:p>
          <a:p>
            <a:pPr indent="0" lvl="0" marL="914400" rtl="0" algn="l">
              <a:spcBef>
                <a:spcPts val="0"/>
              </a:spcBef>
              <a:spcAft>
                <a:spcPts val="0"/>
              </a:spcAft>
              <a:buNone/>
            </a:pPr>
            <a:r>
              <a:rPr lang="en">
                <a:latin typeface="Cambay"/>
                <a:ea typeface="Cambay"/>
                <a:cs typeface="Cambay"/>
                <a:sym typeface="Cambay"/>
              </a:rPr>
              <a:t>more likely to cut back on groceries, clothing and going out than Boomers. (2022, July 19). Telegraph Online, NA. </a:t>
            </a:r>
            <a:r>
              <a:rPr lang="en" u="sng">
                <a:solidFill>
                  <a:schemeClr val="hlink"/>
                </a:solidFill>
                <a:latin typeface="Cambay"/>
                <a:ea typeface="Cambay"/>
                <a:cs typeface="Cambay"/>
                <a:sym typeface="Cambay"/>
                <a:hlinkClick r:id="rId4"/>
              </a:rPr>
              <a:t>https://link.gale.com/apps/doc/A710870627/ITBC?u=north1010&amp;sid=ebsco&amp;xid=0df69481</a:t>
            </a:r>
            <a:r>
              <a:rPr lang="en">
                <a:latin typeface="Cambay"/>
                <a:ea typeface="Cambay"/>
                <a:cs typeface="Cambay"/>
                <a:sym typeface="Cambay"/>
              </a:rPr>
              <a:t> </a:t>
            </a:r>
            <a:endParaRPr>
              <a:latin typeface="Cambay"/>
              <a:ea typeface="Cambay"/>
              <a:cs typeface="Cambay"/>
              <a:sym typeface="Cambay"/>
            </a:endParaRPr>
          </a:p>
          <a:p>
            <a:pPr indent="-317500" lvl="0" marL="457200" rtl="0" algn="l">
              <a:spcBef>
                <a:spcPts val="0"/>
              </a:spcBef>
              <a:spcAft>
                <a:spcPts val="0"/>
              </a:spcAft>
              <a:buSzPts val="1400"/>
              <a:buFont typeface="Cambay"/>
              <a:buChar char="-"/>
            </a:pPr>
            <a:r>
              <a:rPr lang="en">
                <a:latin typeface="Cambay"/>
                <a:ea typeface="Cambay"/>
                <a:cs typeface="Cambay"/>
                <a:sym typeface="Cambay"/>
              </a:rPr>
              <a:t>Gen Z households struggle more to put food on the table. (2022, July 14). National Hog </a:t>
            </a:r>
            <a:endParaRPr>
              <a:latin typeface="Cambay"/>
              <a:ea typeface="Cambay"/>
              <a:cs typeface="Cambay"/>
              <a:sym typeface="Cambay"/>
            </a:endParaRPr>
          </a:p>
          <a:p>
            <a:pPr indent="0" lvl="0" marL="914400" rtl="0" algn="l">
              <a:spcBef>
                <a:spcPts val="0"/>
              </a:spcBef>
              <a:spcAft>
                <a:spcPts val="0"/>
              </a:spcAft>
              <a:buNone/>
            </a:pPr>
            <a:r>
              <a:rPr lang="en">
                <a:latin typeface="Cambay"/>
                <a:ea typeface="Cambay"/>
                <a:cs typeface="Cambay"/>
                <a:sym typeface="Cambay"/>
              </a:rPr>
              <a:t>Farmer, NA. </a:t>
            </a:r>
            <a:r>
              <a:rPr lang="en" u="sng">
                <a:solidFill>
                  <a:schemeClr val="hlink"/>
                </a:solidFill>
                <a:latin typeface="Cambay"/>
                <a:ea typeface="Cambay"/>
                <a:cs typeface="Cambay"/>
                <a:sym typeface="Cambay"/>
                <a:hlinkClick r:id="rId5"/>
              </a:rPr>
              <a:t>https://link.gale.com/apps/doc/A710197064/ITBC?u=north1010&amp;sid=ebsco&amp;xid=2041a79c</a:t>
            </a:r>
            <a:r>
              <a:rPr lang="en">
                <a:latin typeface="Cambay"/>
                <a:ea typeface="Cambay"/>
                <a:cs typeface="Cambay"/>
                <a:sym typeface="Cambay"/>
              </a:rPr>
              <a:t> </a:t>
            </a:r>
            <a:endParaRPr>
              <a:latin typeface="Cambay"/>
              <a:ea typeface="Cambay"/>
              <a:cs typeface="Cambay"/>
              <a:sym typeface="Cambay"/>
            </a:endParaRPr>
          </a:p>
          <a:p>
            <a:pPr indent="-317500" lvl="0" marL="457200" rtl="0" algn="l">
              <a:spcBef>
                <a:spcPts val="0"/>
              </a:spcBef>
              <a:spcAft>
                <a:spcPts val="0"/>
              </a:spcAft>
              <a:buSzPts val="1400"/>
              <a:buFont typeface="Cambay"/>
              <a:buChar char="-"/>
            </a:pPr>
            <a:r>
              <a:rPr lang="en">
                <a:latin typeface="Cambay"/>
                <a:ea typeface="Cambay"/>
                <a:cs typeface="Cambay"/>
                <a:sym typeface="Cambay"/>
              </a:rPr>
              <a:t>How much did everyones groceries go up? Reddit. (n.d.). Retrieved April 28, 2023, from </a:t>
            </a:r>
            <a:endParaRPr>
              <a:latin typeface="Cambay"/>
              <a:ea typeface="Cambay"/>
              <a:cs typeface="Cambay"/>
              <a:sym typeface="Cambay"/>
            </a:endParaRPr>
          </a:p>
          <a:p>
            <a:pPr indent="-317500" lvl="1" marL="914400" rtl="0" algn="l">
              <a:spcBef>
                <a:spcPts val="0"/>
              </a:spcBef>
              <a:spcAft>
                <a:spcPts val="0"/>
              </a:spcAft>
              <a:buSzPts val="1400"/>
              <a:buFont typeface="Cambay"/>
              <a:buChar char="-"/>
            </a:pPr>
            <a:r>
              <a:rPr lang="en" u="sng">
                <a:solidFill>
                  <a:schemeClr val="hlink"/>
                </a:solidFill>
                <a:latin typeface="Cambay"/>
                <a:ea typeface="Cambay"/>
                <a:cs typeface="Cambay"/>
                <a:sym typeface="Cambay"/>
                <a:hlinkClick r:id="rId6"/>
              </a:rPr>
              <a:t>https://www.reddit.com/r/EatCheapAndHealthy/comments/tazsyb/how_much_did_everyones_groceries_go_up/</a:t>
            </a:r>
            <a:r>
              <a:rPr lang="en">
                <a:latin typeface="Cambay"/>
                <a:ea typeface="Cambay"/>
                <a:cs typeface="Cambay"/>
                <a:sym typeface="Cambay"/>
              </a:rPr>
              <a:t>    </a:t>
            </a:r>
            <a:endParaRPr>
              <a:latin typeface="Cambay"/>
              <a:ea typeface="Cambay"/>
              <a:cs typeface="Cambay"/>
              <a:sym typeface="Camb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79"/>
          <p:cNvSpPr txBox="1"/>
          <p:nvPr>
            <p:ph type="title"/>
          </p:nvPr>
        </p:nvSpPr>
        <p:spPr>
          <a:xfrm>
            <a:off x="1796100" y="1360400"/>
            <a:ext cx="5551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32"/>
          <p:cNvSpPr txBox="1"/>
          <p:nvPr>
            <p:ph type="title"/>
          </p:nvPr>
        </p:nvSpPr>
        <p:spPr>
          <a:xfrm>
            <a:off x="283575" y="764100"/>
            <a:ext cx="7532100" cy="15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should we attack this problem?</a:t>
            </a:r>
            <a:endParaRPr/>
          </a:p>
        </p:txBody>
      </p:sp>
      <p:sp>
        <p:nvSpPr>
          <p:cNvPr id="933" name="Google Shape;933;p32"/>
          <p:cNvSpPr txBox="1"/>
          <p:nvPr>
            <p:ph idx="1" type="subTitle"/>
          </p:nvPr>
        </p:nvSpPr>
        <p:spPr>
          <a:xfrm>
            <a:off x="568650" y="2229200"/>
            <a:ext cx="8006700" cy="16767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Did we have any prior knowledge to bring to this topic?</a:t>
            </a:r>
            <a:endParaRPr sz="1600"/>
          </a:p>
          <a:p>
            <a:pPr indent="-330200" lvl="0" marL="457200" rtl="0" algn="l">
              <a:spcBef>
                <a:spcPts val="0"/>
              </a:spcBef>
              <a:spcAft>
                <a:spcPts val="0"/>
              </a:spcAft>
              <a:buSzPts val="1600"/>
              <a:buChar char="●"/>
            </a:pPr>
            <a:r>
              <a:rPr lang="en" sz="1600"/>
              <a:t>What kind of research would need to be done to gain a complete understanding?</a:t>
            </a:r>
            <a:endParaRPr sz="1600"/>
          </a:p>
          <a:p>
            <a:pPr indent="-330200" lvl="0" marL="457200" rtl="0" algn="l">
              <a:spcBef>
                <a:spcPts val="0"/>
              </a:spcBef>
              <a:spcAft>
                <a:spcPts val="0"/>
              </a:spcAft>
              <a:buSzPts val="1600"/>
              <a:buChar char="●"/>
            </a:pPr>
            <a:r>
              <a:rPr lang="en" sz="1600"/>
              <a:t>Where would our research come from? </a:t>
            </a:r>
            <a:endParaRPr sz="1600"/>
          </a:p>
          <a:p>
            <a:pPr indent="-330200" lvl="0" marL="457200" rtl="0" algn="l">
              <a:spcBef>
                <a:spcPts val="0"/>
              </a:spcBef>
              <a:spcAft>
                <a:spcPts val="0"/>
              </a:spcAft>
              <a:buSzPts val="1600"/>
              <a:buChar char="●"/>
            </a:pPr>
            <a:r>
              <a:rPr lang="en" sz="1600"/>
              <a:t>How would we be restricted by things like having no budget for research?</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p33"/>
          <p:cNvPicPr preferRelativeResize="0"/>
          <p:nvPr/>
        </p:nvPicPr>
        <p:blipFill rotWithShape="1">
          <a:blip r:embed="rId3">
            <a:alphaModFix/>
          </a:blip>
          <a:srcRect b="-2573" l="16332" r="17568" t="-4653"/>
          <a:stretch/>
        </p:blipFill>
        <p:spPr>
          <a:xfrm>
            <a:off x="824625" y="488725"/>
            <a:ext cx="3821553" cy="4132125"/>
          </a:xfrm>
          <a:prstGeom prst="rect">
            <a:avLst/>
          </a:prstGeom>
          <a:noFill/>
          <a:ln>
            <a:noFill/>
          </a:ln>
        </p:spPr>
      </p:pic>
      <p:sp>
        <p:nvSpPr>
          <p:cNvPr id="939" name="Google Shape;939;p33"/>
          <p:cNvSpPr/>
          <p:nvPr/>
        </p:nvSpPr>
        <p:spPr>
          <a:xfrm rot="-5973709">
            <a:off x="839969" y="899174"/>
            <a:ext cx="3806463" cy="3311217"/>
          </a:xfrm>
          <a:custGeom>
            <a:rect b="b" l="l" r="r" t="t"/>
            <a:pathLst>
              <a:path extrusionOk="0" fill="none" h="123798" w="137456">
                <a:moveTo>
                  <a:pt x="705" y="83867"/>
                </a:moveTo>
                <a:cubicBezTo>
                  <a:pt x="0" y="74420"/>
                  <a:pt x="179" y="59531"/>
                  <a:pt x="19082" y="34320"/>
                </a:cubicBezTo>
                <a:cubicBezTo>
                  <a:pt x="37995" y="9100"/>
                  <a:pt x="53402" y="697"/>
                  <a:pt x="69861" y="349"/>
                </a:cubicBezTo>
                <a:cubicBezTo>
                  <a:pt x="86320" y="1"/>
                  <a:pt x="107338" y="22410"/>
                  <a:pt x="120640" y="50779"/>
                </a:cubicBezTo>
                <a:cubicBezTo>
                  <a:pt x="133950" y="79139"/>
                  <a:pt x="137456" y="91049"/>
                  <a:pt x="129748" y="101905"/>
                </a:cubicBezTo>
                <a:cubicBezTo>
                  <a:pt x="122040" y="112762"/>
                  <a:pt x="99283" y="123271"/>
                  <a:pt x="54106" y="121871"/>
                </a:cubicBezTo>
                <a:cubicBezTo>
                  <a:pt x="24515" y="123798"/>
                  <a:pt x="2730" y="100103"/>
                  <a:pt x="705" y="83867"/>
                </a:cubicBezTo>
                <a:close/>
              </a:path>
            </a:pathLst>
          </a:custGeom>
          <a:noFill/>
          <a:ln cap="flat" cmpd="sng" w="19050">
            <a:solidFill>
              <a:schemeClr val="accent1"/>
            </a:solidFill>
            <a:prstDash val="dash"/>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33"/>
          <p:cNvGrpSpPr/>
          <p:nvPr/>
        </p:nvGrpSpPr>
        <p:grpSpPr>
          <a:xfrm>
            <a:off x="713107" y="436404"/>
            <a:ext cx="4385365" cy="4304240"/>
            <a:chOff x="3806650" y="1172475"/>
            <a:chExt cx="3423125" cy="3359800"/>
          </a:xfrm>
        </p:grpSpPr>
        <p:sp>
          <p:nvSpPr>
            <p:cNvPr id="941" name="Google Shape;941;p33"/>
            <p:cNvSpPr/>
            <p:nvPr/>
          </p:nvSpPr>
          <p:spPr>
            <a:xfrm>
              <a:off x="3806650" y="1172475"/>
              <a:ext cx="3423125" cy="3359800"/>
            </a:xfrm>
            <a:custGeom>
              <a:rect b="b" l="l" r="r" t="t"/>
              <a:pathLst>
                <a:path extrusionOk="0" h="134392" w="136925">
                  <a:moveTo>
                    <a:pt x="79453" y="3676"/>
                  </a:moveTo>
                  <a:cubicBezTo>
                    <a:pt x="81113" y="3676"/>
                    <a:pt x="82647" y="3765"/>
                    <a:pt x="84039" y="3872"/>
                  </a:cubicBezTo>
                  <a:cubicBezTo>
                    <a:pt x="90944" y="4729"/>
                    <a:pt x="99259" y="9332"/>
                    <a:pt x="106182" y="16683"/>
                  </a:cubicBezTo>
                  <a:cubicBezTo>
                    <a:pt x="120973" y="21322"/>
                    <a:pt x="127557" y="29316"/>
                    <a:pt x="128895" y="39932"/>
                  </a:cubicBezTo>
                  <a:cubicBezTo>
                    <a:pt x="129431" y="47319"/>
                    <a:pt x="129306" y="63645"/>
                    <a:pt x="119350" y="82505"/>
                  </a:cubicBezTo>
                  <a:cubicBezTo>
                    <a:pt x="116673" y="107484"/>
                    <a:pt x="109037" y="121241"/>
                    <a:pt x="101222" y="126790"/>
                  </a:cubicBezTo>
                  <a:cubicBezTo>
                    <a:pt x="97599" y="129377"/>
                    <a:pt x="93835" y="130626"/>
                    <a:pt x="89320" y="130626"/>
                  </a:cubicBezTo>
                  <a:cubicBezTo>
                    <a:pt x="85056" y="130626"/>
                    <a:pt x="80132" y="129520"/>
                    <a:pt x="73994" y="127343"/>
                  </a:cubicBezTo>
                  <a:cubicBezTo>
                    <a:pt x="71317" y="127986"/>
                    <a:pt x="68552" y="128289"/>
                    <a:pt x="65679" y="128289"/>
                  </a:cubicBezTo>
                  <a:lnTo>
                    <a:pt x="65554" y="128289"/>
                  </a:lnTo>
                  <a:cubicBezTo>
                    <a:pt x="49014" y="128289"/>
                    <a:pt x="35935" y="118583"/>
                    <a:pt x="24909" y="101025"/>
                  </a:cubicBezTo>
                  <a:cubicBezTo>
                    <a:pt x="12347" y="90766"/>
                    <a:pt x="4282" y="79436"/>
                    <a:pt x="4479" y="69747"/>
                  </a:cubicBezTo>
                  <a:cubicBezTo>
                    <a:pt x="4586" y="64555"/>
                    <a:pt x="5531" y="59488"/>
                    <a:pt x="7619" y="54367"/>
                  </a:cubicBezTo>
                  <a:cubicBezTo>
                    <a:pt x="6745" y="43251"/>
                    <a:pt x="9064" y="34651"/>
                    <a:pt x="13132" y="28923"/>
                  </a:cubicBezTo>
                  <a:cubicBezTo>
                    <a:pt x="18253" y="21697"/>
                    <a:pt x="28209" y="15916"/>
                    <a:pt x="48443" y="13543"/>
                  </a:cubicBezTo>
                  <a:cubicBezTo>
                    <a:pt x="62396" y="5246"/>
                    <a:pt x="72245" y="3676"/>
                    <a:pt x="79453" y="3676"/>
                  </a:cubicBezTo>
                  <a:close/>
                  <a:moveTo>
                    <a:pt x="0" y="0"/>
                  </a:moveTo>
                  <a:lnTo>
                    <a:pt x="0" y="134391"/>
                  </a:lnTo>
                  <a:lnTo>
                    <a:pt x="136925" y="134391"/>
                  </a:lnTo>
                  <a:lnTo>
                    <a:pt x="136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3975250" y="1511050"/>
              <a:ext cx="1042475" cy="1020600"/>
            </a:xfrm>
            <a:custGeom>
              <a:rect b="b" l="l" r="r" t="t"/>
              <a:pathLst>
                <a:path extrusionOk="0" h="40824" w="41699">
                  <a:moveTo>
                    <a:pt x="41699" y="0"/>
                  </a:moveTo>
                  <a:lnTo>
                    <a:pt x="41699" y="0"/>
                  </a:lnTo>
                  <a:cubicBezTo>
                    <a:pt x="21465" y="2373"/>
                    <a:pt x="11509" y="8154"/>
                    <a:pt x="6388" y="15380"/>
                  </a:cubicBezTo>
                  <a:cubicBezTo>
                    <a:pt x="2320" y="21108"/>
                    <a:pt x="1" y="29708"/>
                    <a:pt x="875" y="40824"/>
                  </a:cubicBezTo>
                  <a:cubicBezTo>
                    <a:pt x="5122" y="30457"/>
                    <a:pt x="14025" y="19895"/>
                    <a:pt x="30101" y="7833"/>
                  </a:cubicBezTo>
                  <a:cubicBezTo>
                    <a:pt x="34259" y="4710"/>
                    <a:pt x="38113" y="2141"/>
                    <a:pt x="41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3975250" y="1511050"/>
              <a:ext cx="1042475" cy="1020600"/>
            </a:xfrm>
            <a:custGeom>
              <a:rect b="b" l="l" r="r" t="t"/>
              <a:pathLst>
                <a:path extrusionOk="0" fill="none" h="40824" w="41699">
                  <a:moveTo>
                    <a:pt x="41699" y="0"/>
                  </a:moveTo>
                  <a:lnTo>
                    <a:pt x="41699" y="0"/>
                  </a:lnTo>
                  <a:cubicBezTo>
                    <a:pt x="38113" y="2141"/>
                    <a:pt x="34259" y="4710"/>
                    <a:pt x="30101" y="7833"/>
                  </a:cubicBezTo>
                  <a:cubicBezTo>
                    <a:pt x="14025" y="19895"/>
                    <a:pt x="5122" y="30457"/>
                    <a:pt x="875" y="40824"/>
                  </a:cubicBezTo>
                  <a:cubicBezTo>
                    <a:pt x="1" y="29708"/>
                    <a:pt x="2320" y="21108"/>
                    <a:pt x="6388" y="15380"/>
                  </a:cubicBezTo>
                  <a:cubicBezTo>
                    <a:pt x="11509" y="8154"/>
                    <a:pt x="21465" y="2373"/>
                    <a:pt x="41699"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4429350" y="3698100"/>
              <a:ext cx="1227150" cy="681600"/>
            </a:xfrm>
            <a:custGeom>
              <a:rect b="b" l="l" r="r" t="t"/>
              <a:pathLst>
                <a:path extrusionOk="0" h="27264" w="49086">
                  <a:moveTo>
                    <a:pt x="1" y="0"/>
                  </a:moveTo>
                  <a:lnTo>
                    <a:pt x="1" y="0"/>
                  </a:lnTo>
                  <a:cubicBezTo>
                    <a:pt x="11027" y="17558"/>
                    <a:pt x="24106" y="27264"/>
                    <a:pt x="40646" y="27264"/>
                  </a:cubicBezTo>
                  <a:lnTo>
                    <a:pt x="40771" y="27264"/>
                  </a:lnTo>
                  <a:cubicBezTo>
                    <a:pt x="43644" y="27264"/>
                    <a:pt x="46409" y="26961"/>
                    <a:pt x="49086" y="26318"/>
                  </a:cubicBezTo>
                  <a:cubicBezTo>
                    <a:pt x="43198" y="24213"/>
                    <a:pt x="36203" y="21126"/>
                    <a:pt x="27603" y="17094"/>
                  </a:cubicBezTo>
                  <a:cubicBezTo>
                    <a:pt x="17272" y="12258"/>
                    <a:pt x="7780" y="633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4429350" y="3698100"/>
              <a:ext cx="1227150" cy="681600"/>
            </a:xfrm>
            <a:custGeom>
              <a:rect b="b" l="l" r="r" t="t"/>
              <a:pathLst>
                <a:path extrusionOk="0" fill="none" h="27264" w="49086">
                  <a:moveTo>
                    <a:pt x="1" y="0"/>
                  </a:moveTo>
                  <a:lnTo>
                    <a:pt x="1" y="0"/>
                  </a:lnTo>
                  <a:cubicBezTo>
                    <a:pt x="7780" y="6335"/>
                    <a:pt x="17272" y="12258"/>
                    <a:pt x="27603" y="17094"/>
                  </a:cubicBezTo>
                  <a:cubicBezTo>
                    <a:pt x="36203" y="21126"/>
                    <a:pt x="43198" y="24213"/>
                    <a:pt x="49086" y="26318"/>
                  </a:cubicBezTo>
                  <a:cubicBezTo>
                    <a:pt x="46409" y="26961"/>
                    <a:pt x="43644" y="27264"/>
                    <a:pt x="40771" y="27264"/>
                  </a:cubicBezTo>
                  <a:cubicBezTo>
                    <a:pt x="40735" y="27264"/>
                    <a:pt x="40682" y="27264"/>
                    <a:pt x="40646" y="27264"/>
                  </a:cubicBezTo>
                  <a:cubicBezTo>
                    <a:pt x="24106" y="27264"/>
                    <a:pt x="11027" y="1755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6461175" y="1589550"/>
              <a:ext cx="581250" cy="1645550"/>
            </a:xfrm>
            <a:custGeom>
              <a:rect b="b" l="l" r="r" t="t"/>
              <a:pathLst>
                <a:path extrusionOk="0" h="65822" w="23250">
                  <a:moveTo>
                    <a:pt x="1" y="0"/>
                  </a:moveTo>
                  <a:lnTo>
                    <a:pt x="1" y="0"/>
                  </a:lnTo>
                  <a:cubicBezTo>
                    <a:pt x="8619" y="9118"/>
                    <a:pt x="15078" y="22446"/>
                    <a:pt x="14061" y="38059"/>
                  </a:cubicBezTo>
                  <a:cubicBezTo>
                    <a:pt x="14382" y="48550"/>
                    <a:pt x="14025" y="57757"/>
                    <a:pt x="13169" y="65822"/>
                  </a:cubicBezTo>
                  <a:cubicBezTo>
                    <a:pt x="23125" y="46962"/>
                    <a:pt x="23250" y="30636"/>
                    <a:pt x="22697" y="23249"/>
                  </a:cubicBezTo>
                  <a:cubicBezTo>
                    <a:pt x="21376" y="12633"/>
                    <a:pt x="14792" y="463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6461175" y="1589550"/>
              <a:ext cx="581250" cy="1645550"/>
            </a:xfrm>
            <a:custGeom>
              <a:rect b="b" l="l" r="r" t="t"/>
              <a:pathLst>
                <a:path extrusionOk="0" fill="none" h="65822" w="23250">
                  <a:moveTo>
                    <a:pt x="1" y="0"/>
                  </a:moveTo>
                  <a:cubicBezTo>
                    <a:pt x="14792" y="4639"/>
                    <a:pt x="21376" y="12633"/>
                    <a:pt x="22697" y="23249"/>
                  </a:cubicBezTo>
                  <a:cubicBezTo>
                    <a:pt x="23250" y="30636"/>
                    <a:pt x="23125" y="46962"/>
                    <a:pt x="13169" y="65822"/>
                  </a:cubicBezTo>
                  <a:cubicBezTo>
                    <a:pt x="14025" y="57757"/>
                    <a:pt x="14382" y="48550"/>
                    <a:pt x="14061" y="38059"/>
                  </a:cubicBezTo>
                  <a:cubicBezTo>
                    <a:pt x="15078" y="22446"/>
                    <a:pt x="8619" y="9118"/>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3"/>
          <p:cNvSpPr/>
          <p:nvPr/>
        </p:nvSpPr>
        <p:spPr>
          <a:xfrm>
            <a:off x="4369650" y="4522725"/>
            <a:ext cx="283800" cy="2838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8505075" y="321800"/>
            <a:ext cx="217500" cy="21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txBox="1"/>
          <p:nvPr>
            <p:ph type="title"/>
          </p:nvPr>
        </p:nvSpPr>
        <p:spPr>
          <a:xfrm>
            <a:off x="4946075" y="1534625"/>
            <a:ext cx="36597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a:p>
            <a:pPr indent="0" lvl="0" marL="0" rtl="0" algn="r">
              <a:spcBef>
                <a:spcPts val="0"/>
              </a:spcBef>
              <a:spcAft>
                <a:spcPts val="0"/>
              </a:spcAft>
              <a:buNone/>
            </a:pPr>
            <a:r>
              <a:rPr lang="en"/>
              <a:t>Statement</a:t>
            </a:r>
            <a:endParaRPr/>
          </a:p>
        </p:txBody>
      </p:sp>
      <p:sp>
        <p:nvSpPr>
          <p:cNvPr id="951" name="Google Shape;951;p33"/>
          <p:cNvSpPr txBox="1"/>
          <p:nvPr>
            <p:ph idx="1" type="subTitle"/>
          </p:nvPr>
        </p:nvSpPr>
        <p:spPr>
          <a:xfrm>
            <a:off x="4717475" y="3049625"/>
            <a:ext cx="3942300" cy="11658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500">
                <a:solidFill>
                  <a:schemeClr val="dk1"/>
                </a:solidFill>
              </a:rPr>
              <a:t>Rising grocery prices are a concern across demographics</a:t>
            </a:r>
            <a:endParaRPr sz="1500">
              <a:solidFill>
                <a:schemeClr val="dk1"/>
              </a:solidFill>
            </a:endParaRPr>
          </a:p>
          <a:p>
            <a:pPr indent="0" lvl="0" marL="0" rtl="0" algn="r">
              <a:lnSpc>
                <a:spcPct val="115000"/>
              </a:lnSpc>
              <a:spcBef>
                <a:spcPts val="0"/>
              </a:spcBef>
              <a:spcAft>
                <a:spcPts val="0"/>
              </a:spcAft>
              <a:buNone/>
            </a:pPr>
            <a:r>
              <a:t/>
            </a:r>
            <a:endParaRPr sz="1500">
              <a:solidFill>
                <a:schemeClr val="dk1"/>
              </a:solidFill>
            </a:endParaRPr>
          </a:p>
          <a:p>
            <a:pPr indent="-317500" lvl="0" marL="457200" rtl="0" algn="l">
              <a:lnSpc>
                <a:spcPct val="115000"/>
              </a:lnSpc>
              <a:spcBef>
                <a:spcPts val="0"/>
              </a:spcBef>
              <a:spcAft>
                <a:spcPts val="0"/>
              </a:spcAft>
              <a:buSzPts val="1400"/>
              <a:buChar char="●"/>
            </a:pPr>
            <a:r>
              <a:rPr lang="en" sz="1400"/>
              <a:t>A</a:t>
            </a:r>
            <a:r>
              <a:rPr lang="en" sz="1400"/>
              <a:t>llocate more income towards necessities</a:t>
            </a:r>
            <a:endParaRPr sz="1400"/>
          </a:p>
          <a:p>
            <a:pPr indent="-317500" lvl="0" marL="457200" rtl="0" algn="l">
              <a:lnSpc>
                <a:spcPct val="115000"/>
              </a:lnSpc>
              <a:spcBef>
                <a:spcPts val="0"/>
              </a:spcBef>
              <a:spcAft>
                <a:spcPts val="0"/>
              </a:spcAft>
              <a:buSzPts val="1400"/>
              <a:buChar char="●"/>
            </a:pPr>
            <a:r>
              <a:rPr lang="en" sz="1400"/>
              <a:t>Reduced flexibility in spending</a:t>
            </a:r>
            <a:endParaRPr sz="1400"/>
          </a:p>
          <a:p>
            <a:pPr indent="-317500" lvl="0" marL="457200" rtl="0" algn="l">
              <a:lnSpc>
                <a:spcPct val="115000"/>
              </a:lnSpc>
              <a:spcBef>
                <a:spcPts val="0"/>
              </a:spcBef>
              <a:spcAft>
                <a:spcPts val="0"/>
              </a:spcAft>
              <a:buSzPts val="1400"/>
              <a:buChar char="●"/>
            </a:pPr>
            <a:r>
              <a:rPr lang="en" sz="1400"/>
              <a:t>Worsen existing disparities and food insecurity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34"/>
          <p:cNvSpPr/>
          <p:nvPr/>
        </p:nvSpPr>
        <p:spPr>
          <a:xfrm>
            <a:off x="207175" y="1232488"/>
            <a:ext cx="2834700" cy="1690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3189825" y="1232500"/>
            <a:ext cx="2834700" cy="1690200"/>
          </a:xfrm>
          <a:prstGeom prst="ellipse">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58" name="Google Shape;958;p34"/>
          <p:cNvSpPr/>
          <p:nvPr/>
        </p:nvSpPr>
        <p:spPr>
          <a:xfrm>
            <a:off x="6178325" y="1232475"/>
            <a:ext cx="2834700" cy="16902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4724400" y="2943350"/>
            <a:ext cx="2834700" cy="1690200"/>
          </a:xfrm>
          <a:prstGeom prst="ellipse">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1692075" y="2988050"/>
            <a:ext cx="2834700" cy="1690200"/>
          </a:xfrm>
          <a:prstGeom prst="ellipse">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RESEARCH QUESTIONS </a:t>
            </a:r>
            <a:endParaRPr/>
          </a:p>
        </p:txBody>
      </p:sp>
      <p:sp>
        <p:nvSpPr>
          <p:cNvPr id="962" name="Google Shape;962;p34"/>
          <p:cNvSpPr txBox="1"/>
          <p:nvPr>
            <p:ph idx="1" type="subTitle"/>
          </p:nvPr>
        </p:nvSpPr>
        <p:spPr>
          <a:xfrm>
            <a:off x="1988225" y="3553850"/>
            <a:ext cx="2201100" cy="5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How does each generation </a:t>
            </a:r>
            <a:r>
              <a:rPr b="1" lang="en" u="sng"/>
              <a:t>budget</a:t>
            </a:r>
            <a:r>
              <a:rPr b="1" lang="en"/>
              <a:t> </a:t>
            </a:r>
            <a:r>
              <a:rPr lang="en"/>
              <a:t>for grocery shopping?</a:t>
            </a:r>
            <a:endParaRPr/>
          </a:p>
        </p:txBody>
      </p:sp>
      <p:sp>
        <p:nvSpPr>
          <p:cNvPr id="963" name="Google Shape;963;p34"/>
          <p:cNvSpPr txBox="1"/>
          <p:nvPr>
            <p:ph idx="1" type="subTitle"/>
          </p:nvPr>
        </p:nvSpPr>
        <p:spPr>
          <a:xfrm>
            <a:off x="6248675" y="1893363"/>
            <a:ext cx="2694000" cy="5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each generation </a:t>
            </a:r>
            <a:r>
              <a:rPr b="1" lang="en" u="sng"/>
              <a:t>perceive</a:t>
            </a:r>
            <a:r>
              <a:rPr b="1" lang="en"/>
              <a:t> </a:t>
            </a:r>
            <a:r>
              <a:rPr lang="en"/>
              <a:t>the </a:t>
            </a:r>
            <a:r>
              <a:rPr b="1" lang="en" u="sng"/>
              <a:t>effects</a:t>
            </a:r>
            <a:r>
              <a:rPr b="1" lang="en"/>
              <a:t> </a:t>
            </a:r>
            <a:r>
              <a:rPr lang="en"/>
              <a:t>on the others?</a:t>
            </a:r>
            <a:endParaRPr/>
          </a:p>
        </p:txBody>
      </p:sp>
      <p:sp>
        <p:nvSpPr>
          <p:cNvPr id="964" name="Google Shape;964;p34"/>
          <p:cNvSpPr txBox="1"/>
          <p:nvPr>
            <p:ph idx="1" type="subTitle"/>
          </p:nvPr>
        </p:nvSpPr>
        <p:spPr>
          <a:xfrm>
            <a:off x="3421050" y="2149700"/>
            <a:ext cx="2397600" cy="9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 there statistical evidence that generation can </a:t>
            </a:r>
            <a:r>
              <a:rPr b="1" lang="en" u="sng"/>
              <a:t>predict responses</a:t>
            </a:r>
            <a:r>
              <a:rPr b="1" lang="en"/>
              <a:t> </a:t>
            </a:r>
            <a:r>
              <a:rPr lang="en"/>
              <a:t>to increasing grocery prices?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5" name="Google Shape;965;p34"/>
          <p:cNvSpPr txBox="1"/>
          <p:nvPr>
            <p:ph idx="1" type="subTitle"/>
          </p:nvPr>
        </p:nvSpPr>
        <p:spPr>
          <a:xfrm>
            <a:off x="4861950" y="3760375"/>
            <a:ext cx="2555400" cy="5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t>
            </a:r>
            <a:r>
              <a:rPr b="1" lang="en" u="sng"/>
              <a:t>factors</a:t>
            </a:r>
            <a:r>
              <a:rPr b="1" lang="en"/>
              <a:t> </a:t>
            </a:r>
            <a:r>
              <a:rPr lang="en"/>
              <a:t>do each generation </a:t>
            </a:r>
            <a:r>
              <a:rPr b="1" lang="en" u="sng"/>
              <a:t>prioritize</a:t>
            </a:r>
            <a:r>
              <a:rPr b="1" lang="en"/>
              <a:t> </a:t>
            </a:r>
            <a:r>
              <a:rPr lang="en"/>
              <a:t>when choosing a store?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6" name="Google Shape;966;p34"/>
          <p:cNvSpPr txBox="1"/>
          <p:nvPr>
            <p:ph idx="1" type="subTitle"/>
          </p:nvPr>
        </p:nvSpPr>
        <p:spPr>
          <a:xfrm>
            <a:off x="64175" y="2087200"/>
            <a:ext cx="3070200" cy="59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generation </a:t>
            </a:r>
            <a:r>
              <a:rPr b="1" lang="en" u="sng"/>
              <a:t>affect strategies</a:t>
            </a:r>
            <a:r>
              <a:rPr lang="en"/>
              <a:t> used after prices increased?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967" name="Google Shape;967;p34"/>
          <p:cNvSpPr txBox="1"/>
          <p:nvPr/>
        </p:nvSpPr>
        <p:spPr>
          <a:xfrm>
            <a:off x="1378625" y="1294850"/>
            <a:ext cx="5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Poppins"/>
                <a:ea typeface="Poppins"/>
                <a:cs typeface="Poppins"/>
                <a:sym typeface="Poppins"/>
              </a:rPr>
              <a:t>1</a:t>
            </a:r>
            <a:endParaRPr b="1" sz="2000">
              <a:solidFill>
                <a:schemeClr val="accent1"/>
              </a:solidFill>
              <a:latin typeface="Poppins"/>
              <a:ea typeface="Poppins"/>
              <a:cs typeface="Poppins"/>
              <a:sym typeface="Poppins"/>
            </a:endParaRPr>
          </a:p>
        </p:txBody>
      </p:sp>
      <p:sp>
        <p:nvSpPr>
          <p:cNvPr id="968" name="Google Shape;968;p34"/>
          <p:cNvSpPr txBox="1"/>
          <p:nvPr/>
        </p:nvSpPr>
        <p:spPr>
          <a:xfrm>
            <a:off x="4275150" y="1294850"/>
            <a:ext cx="5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2"/>
                </a:solidFill>
                <a:latin typeface="Poppins"/>
                <a:ea typeface="Poppins"/>
                <a:cs typeface="Poppins"/>
                <a:sym typeface="Poppins"/>
              </a:rPr>
              <a:t>2</a:t>
            </a:r>
            <a:endParaRPr b="1" sz="2000">
              <a:solidFill>
                <a:schemeClr val="dk2"/>
              </a:solidFill>
              <a:latin typeface="Poppins"/>
              <a:ea typeface="Poppins"/>
              <a:cs typeface="Poppins"/>
              <a:sym typeface="Poppins"/>
            </a:endParaRPr>
          </a:p>
        </p:txBody>
      </p:sp>
      <p:sp>
        <p:nvSpPr>
          <p:cNvPr id="969" name="Google Shape;969;p34"/>
          <p:cNvSpPr txBox="1"/>
          <p:nvPr/>
        </p:nvSpPr>
        <p:spPr>
          <a:xfrm>
            <a:off x="7298825" y="1352300"/>
            <a:ext cx="5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accent1"/>
                </a:solidFill>
                <a:latin typeface="Poppins"/>
                <a:ea typeface="Poppins"/>
                <a:cs typeface="Poppins"/>
                <a:sym typeface="Poppins"/>
              </a:rPr>
              <a:t>3</a:t>
            </a:r>
            <a:endParaRPr b="1" sz="2000">
              <a:solidFill>
                <a:schemeClr val="accent1"/>
              </a:solidFill>
              <a:latin typeface="Poppins"/>
              <a:ea typeface="Poppins"/>
              <a:cs typeface="Poppins"/>
              <a:sym typeface="Poppins"/>
            </a:endParaRPr>
          </a:p>
        </p:txBody>
      </p:sp>
      <p:sp>
        <p:nvSpPr>
          <p:cNvPr id="970" name="Google Shape;970;p34"/>
          <p:cNvSpPr txBox="1"/>
          <p:nvPr/>
        </p:nvSpPr>
        <p:spPr>
          <a:xfrm>
            <a:off x="2777925" y="2985050"/>
            <a:ext cx="5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2"/>
                </a:solidFill>
                <a:latin typeface="Poppins"/>
                <a:ea typeface="Poppins"/>
                <a:cs typeface="Poppins"/>
                <a:sym typeface="Poppins"/>
              </a:rPr>
              <a:t>4</a:t>
            </a:r>
            <a:endParaRPr b="1" sz="2000">
              <a:solidFill>
                <a:schemeClr val="dk2"/>
              </a:solidFill>
              <a:latin typeface="Poppins"/>
              <a:ea typeface="Poppins"/>
              <a:cs typeface="Poppins"/>
              <a:sym typeface="Poppins"/>
            </a:endParaRPr>
          </a:p>
        </p:txBody>
      </p:sp>
      <p:sp>
        <p:nvSpPr>
          <p:cNvPr id="971" name="Google Shape;971;p34"/>
          <p:cNvSpPr txBox="1"/>
          <p:nvPr/>
        </p:nvSpPr>
        <p:spPr>
          <a:xfrm>
            <a:off x="5886450" y="2985050"/>
            <a:ext cx="59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2"/>
                </a:solidFill>
                <a:latin typeface="Poppins"/>
                <a:ea typeface="Poppins"/>
                <a:cs typeface="Poppins"/>
                <a:sym typeface="Poppins"/>
              </a:rPr>
              <a:t>5</a:t>
            </a:r>
            <a:endParaRPr b="1" sz="2000">
              <a:solidFill>
                <a:schemeClr val="dk2"/>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35"/>
          <p:cNvPicPr preferRelativeResize="0"/>
          <p:nvPr/>
        </p:nvPicPr>
        <p:blipFill rotWithShape="1">
          <a:blip r:embed="rId3">
            <a:alphaModFix/>
          </a:blip>
          <a:srcRect b="0" l="10272" r="13240" t="0"/>
          <a:stretch/>
        </p:blipFill>
        <p:spPr>
          <a:xfrm>
            <a:off x="4920400" y="778800"/>
            <a:ext cx="3840727" cy="3766001"/>
          </a:xfrm>
          <a:prstGeom prst="rect">
            <a:avLst/>
          </a:prstGeom>
          <a:noFill/>
          <a:ln>
            <a:noFill/>
          </a:ln>
        </p:spPr>
      </p:pic>
      <p:grpSp>
        <p:nvGrpSpPr>
          <p:cNvPr id="977" name="Google Shape;977;p35"/>
          <p:cNvGrpSpPr/>
          <p:nvPr/>
        </p:nvGrpSpPr>
        <p:grpSpPr>
          <a:xfrm rot="-5400000">
            <a:off x="4752493" y="776301"/>
            <a:ext cx="4184309" cy="3973407"/>
            <a:chOff x="238125" y="1235375"/>
            <a:chExt cx="3265675" cy="3101075"/>
          </a:xfrm>
        </p:grpSpPr>
        <p:sp>
          <p:nvSpPr>
            <p:cNvPr id="978" name="Google Shape;978;p35"/>
            <p:cNvSpPr/>
            <p:nvPr/>
          </p:nvSpPr>
          <p:spPr>
            <a:xfrm>
              <a:off x="238125" y="1235375"/>
              <a:ext cx="3265675" cy="3101075"/>
            </a:xfrm>
            <a:custGeom>
              <a:rect b="b" l="l" r="r" t="t"/>
              <a:pathLst>
                <a:path extrusionOk="0" h="124043" w="130627">
                  <a:moveTo>
                    <a:pt x="71513" y="4586"/>
                  </a:moveTo>
                  <a:cubicBezTo>
                    <a:pt x="85930" y="4586"/>
                    <a:pt x="104219" y="24177"/>
                    <a:pt x="115834" y="48943"/>
                  </a:cubicBezTo>
                  <a:cubicBezTo>
                    <a:pt x="127539" y="73887"/>
                    <a:pt x="130626" y="84360"/>
                    <a:pt x="123846" y="93906"/>
                  </a:cubicBezTo>
                  <a:cubicBezTo>
                    <a:pt x="117476" y="102881"/>
                    <a:pt x="99419" y="111570"/>
                    <a:pt x="64305" y="111570"/>
                  </a:cubicBezTo>
                  <a:cubicBezTo>
                    <a:pt x="62057" y="111570"/>
                    <a:pt x="59719" y="111535"/>
                    <a:pt x="57328" y="111463"/>
                  </a:cubicBezTo>
                  <a:cubicBezTo>
                    <a:pt x="56311" y="111517"/>
                    <a:pt x="55330" y="111552"/>
                    <a:pt x="54349" y="111552"/>
                  </a:cubicBezTo>
                  <a:cubicBezTo>
                    <a:pt x="29851" y="111552"/>
                    <a:pt x="12062" y="91765"/>
                    <a:pt x="10367" y="78044"/>
                  </a:cubicBezTo>
                  <a:cubicBezTo>
                    <a:pt x="9742" y="69729"/>
                    <a:pt x="9903" y="56633"/>
                    <a:pt x="26514" y="34472"/>
                  </a:cubicBezTo>
                  <a:cubicBezTo>
                    <a:pt x="43144" y="12294"/>
                    <a:pt x="56704" y="4907"/>
                    <a:pt x="71174" y="4586"/>
                  </a:cubicBezTo>
                  <a:close/>
                  <a:moveTo>
                    <a:pt x="0" y="0"/>
                  </a:moveTo>
                  <a:lnTo>
                    <a:pt x="0" y="124042"/>
                  </a:lnTo>
                  <a:lnTo>
                    <a:pt x="130555" y="124042"/>
                  </a:lnTo>
                  <a:lnTo>
                    <a:pt x="1305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607000" y="1457500"/>
              <a:ext cx="2762525" cy="2488200"/>
            </a:xfrm>
            <a:custGeom>
              <a:rect b="b" l="l" r="r" t="t"/>
              <a:pathLst>
                <a:path extrusionOk="0" fill="none" h="99528" w="110501">
                  <a:moveTo>
                    <a:pt x="572" y="67428"/>
                  </a:moveTo>
                  <a:cubicBezTo>
                    <a:pt x="1" y="59827"/>
                    <a:pt x="144" y="47855"/>
                    <a:pt x="15346" y="27586"/>
                  </a:cubicBezTo>
                  <a:cubicBezTo>
                    <a:pt x="30547" y="7316"/>
                    <a:pt x="42930" y="554"/>
                    <a:pt x="56170" y="286"/>
                  </a:cubicBezTo>
                  <a:cubicBezTo>
                    <a:pt x="69391" y="1"/>
                    <a:pt x="86288" y="18022"/>
                    <a:pt x="96994" y="40825"/>
                  </a:cubicBezTo>
                  <a:cubicBezTo>
                    <a:pt x="107681" y="63628"/>
                    <a:pt x="110500" y="73191"/>
                    <a:pt x="104309" y="81916"/>
                  </a:cubicBezTo>
                  <a:cubicBezTo>
                    <a:pt x="98118" y="90641"/>
                    <a:pt x="79829" y="99099"/>
                    <a:pt x="43501" y="97975"/>
                  </a:cubicBezTo>
                  <a:cubicBezTo>
                    <a:pt x="19717" y="99527"/>
                    <a:pt x="2196" y="80471"/>
                    <a:pt x="572" y="67428"/>
                  </a:cubicBezTo>
                  <a:close/>
                </a:path>
              </a:pathLst>
            </a:custGeom>
            <a:noFill/>
            <a:ln cap="flat" cmpd="sng" w="19050">
              <a:solidFill>
                <a:schemeClr val="accent1"/>
              </a:solidFill>
              <a:prstDash val="dash"/>
              <a:miter lim="1784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549475" y="1581525"/>
              <a:ext cx="840400" cy="1047825"/>
            </a:xfrm>
            <a:custGeom>
              <a:rect b="b" l="l" r="r" t="t"/>
              <a:pathLst>
                <a:path extrusionOk="0"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549475" y="1581525"/>
              <a:ext cx="840400" cy="1047825"/>
            </a:xfrm>
            <a:custGeom>
              <a:rect b="b" l="l" r="r" t="t"/>
              <a:pathLst>
                <a:path extrusionOk="0" fill="none" h="41913" w="33616">
                  <a:moveTo>
                    <a:pt x="33616" y="0"/>
                  </a:moveTo>
                  <a:lnTo>
                    <a:pt x="33616" y="0"/>
                  </a:lnTo>
                  <a:cubicBezTo>
                    <a:pt x="11188" y="3283"/>
                    <a:pt x="1909" y="11794"/>
                    <a:pt x="357" y="24159"/>
                  </a:cubicBezTo>
                  <a:cubicBezTo>
                    <a:pt x="89" y="27906"/>
                    <a:pt x="0" y="34151"/>
                    <a:pt x="1499" y="41913"/>
                  </a:cubicBezTo>
                  <a:cubicBezTo>
                    <a:pt x="3943" y="35935"/>
                    <a:pt x="7851" y="28923"/>
                    <a:pt x="14060" y="20626"/>
                  </a:cubicBezTo>
                  <a:cubicBezTo>
                    <a:pt x="21019" y="11348"/>
                    <a:pt x="27442" y="4657"/>
                    <a:pt x="33616"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2520625" y="1590450"/>
              <a:ext cx="891725" cy="1243200"/>
            </a:xfrm>
            <a:custGeom>
              <a:rect b="b" l="l" r="r" t="t"/>
              <a:pathLst>
                <a:path extrusionOk="0" h="49728" w="35669">
                  <a:moveTo>
                    <a:pt x="1" y="0"/>
                  </a:move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2520625" y="1590450"/>
              <a:ext cx="891725" cy="1243200"/>
            </a:xfrm>
            <a:custGeom>
              <a:rect b="b" l="l" r="r" t="t"/>
              <a:pathLst>
                <a:path extrusionOk="0" fill="none" h="49728" w="35669">
                  <a:moveTo>
                    <a:pt x="1" y="0"/>
                  </a:moveTo>
                  <a:lnTo>
                    <a:pt x="1" y="0"/>
                  </a:lnTo>
                  <a:cubicBezTo>
                    <a:pt x="9047" y="8083"/>
                    <a:pt x="17879" y="20573"/>
                    <a:pt x="24534" y="34740"/>
                  </a:cubicBezTo>
                  <a:cubicBezTo>
                    <a:pt x="27211" y="40431"/>
                    <a:pt x="29441" y="45374"/>
                    <a:pt x="31190" y="49727"/>
                  </a:cubicBezTo>
                  <a:cubicBezTo>
                    <a:pt x="35668" y="33223"/>
                    <a:pt x="33563" y="20929"/>
                    <a:pt x="28388" y="13650"/>
                  </a:cubicBezTo>
                  <a:cubicBezTo>
                    <a:pt x="24017" y="7494"/>
                    <a:pt x="15881" y="2462"/>
                    <a:pt x="1" y="0"/>
                  </a:cubicBezTo>
                  <a:close/>
                </a:path>
              </a:pathLst>
            </a:custGeom>
            <a:no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1466575" y="3937625"/>
              <a:ext cx="1221350" cy="286850"/>
            </a:xfrm>
            <a:custGeom>
              <a:rect b="b" l="l" r="r" t="t"/>
              <a:pathLst>
                <a:path extrusionOk="0" h="11474" w="48854">
                  <a:moveTo>
                    <a:pt x="48854" y="1"/>
                  </a:move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lnTo>
                    <a:pt x="1" y="3159"/>
                  </a:lnTo>
                  <a:cubicBezTo>
                    <a:pt x="7298" y="8994"/>
                    <a:pt x="14132" y="11456"/>
                    <a:pt x="22036" y="11474"/>
                  </a:cubicBezTo>
                  <a:lnTo>
                    <a:pt x="22143" y="11474"/>
                  </a:lnTo>
                  <a:cubicBezTo>
                    <a:pt x="32349" y="11474"/>
                    <a:pt x="41128" y="7477"/>
                    <a:pt x="48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1466575" y="3937625"/>
              <a:ext cx="1221350" cy="286850"/>
            </a:xfrm>
            <a:custGeom>
              <a:rect b="b" l="l" r="r" t="t"/>
              <a:pathLst>
                <a:path extrusionOk="0" fill="none" h="11474" w="48854">
                  <a:moveTo>
                    <a:pt x="48854" y="1"/>
                  </a:moveTo>
                  <a:lnTo>
                    <a:pt x="48854" y="1"/>
                  </a:lnTo>
                  <a:cubicBezTo>
                    <a:pt x="40022" y="2160"/>
                    <a:pt x="28906" y="3480"/>
                    <a:pt x="15167" y="3480"/>
                  </a:cubicBezTo>
                  <a:cubicBezTo>
                    <a:pt x="12919" y="3480"/>
                    <a:pt x="10581" y="3445"/>
                    <a:pt x="8190" y="3373"/>
                  </a:cubicBezTo>
                  <a:cubicBezTo>
                    <a:pt x="7173" y="3427"/>
                    <a:pt x="6192" y="3462"/>
                    <a:pt x="5211" y="3462"/>
                  </a:cubicBezTo>
                  <a:cubicBezTo>
                    <a:pt x="3444" y="3462"/>
                    <a:pt x="1696" y="3355"/>
                    <a:pt x="1" y="3159"/>
                  </a:cubicBezTo>
                  <a:cubicBezTo>
                    <a:pt x="7298" y="8994"/>
                    <a:pt x="14132" y="11456"/>
                    <a:pt x="22036" y="11474"/>
                  </a:cubicBezTo>
                  <a:lnTo>
                    <a:pt x="22143" y="11474"/>
                  </a:lnTo>
                  <a:cubicBezTo>
                    <a:pt x="32349" y="11474"/>
                    <a:pt x="41128" y="7477"/>
                    <a:pt x="48854" y="1"/>
                  </a:cubicBezTo>
                  <a:close/>
                </a:path>
              </a:pathLst>
            </a:custGeom>
            <a:solidFill>
              <a:schemeClr val="dk2"/>
            </a:solidFill>
            <a:ln cap="flat" cmpd="sng" w="7575">
              <a:solidFill>
                <a:srgbClr val="9EB9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35"/>
          <p:cNvGrpSpPr/>
          <p:nvPr/>
        </p:nvGrpSpPr>
        <p:grpSpPr>
          <a:xfrm>
            <a:off x="378971" y="4425759"/>
            <a:ext cx="668263" cy="356672"/>
            <a:chOff x="6613421" y="4558496"/>
            <a:chExt cx="668263" cy="356672"/>
          </a:xfrm>
        </p:grpSpPr>
        <p:grpSp>
          <p:nvGrpSpPr>
            <p:cNvPr id="987" name="Google Shape;987;p35"/>
            <p:cNvGrpSpPr/>
            <p:nvPr/>
          </p:nvGrpSpPr>
          <p:grpSpPr>
            <a:xfrm>
              <a:off x="6613421" y="4697571"/>
              <a:ext cx="668263" cy="217597"/>
              <a:chOff x="-668239" y="4338844"/>
              <a:chExt cx="298478" cy="97194"/>
            </a:xfrm>
          </p:grpSpPr>
          <p:sp>
            <p:nvSpPr>
              <p:cNvPr id="988" name="Google Shape;988;p3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35"/>
            <p:cNvGrpSpPr/>
            <p:nvPr/>
          </p:nvGrpSpPr>
          <p:grpSpPr>
            <a:xfrm>
              <a:off x="6613421" y="4558496"/>
              <a:ext cx="668263" cy="217597"/>
              <a:chOff x="-668239" y="4338844"/>
              <a:chExt cx="298478" cy="97194"/>
            </a:xfrm>
          </p:grpSpPr>
          <p:sp>
            <p:nvSpPr>
              <p:cNvPr id="999" name="Google Shape;999;p35"/>
              <p:cNvSpPr/>
              <p:nvPr/>
            </p:nvSpPr>
            <p:spPr>
              <a:xfrm>
                <a:off x="-668239"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602177"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536094"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470035"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668239"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602177"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536094"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470035"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403960" y="4338844"/>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403960" y="4401838"/>
                <a:ext cx="34200" cy="3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9" name="Google Shape;1009;p35"/>
          <p:cNvSpPr/>
          <p:nvPr/>
        </p:nvSpPr>
        <p:spPr>
          <a:xfrm>
            <a:off x="3871548" y="4734150"/>
            <a:ext cx="211800" cy="2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1853650" y="1293388"/>
            <a:ext cx="1020300" cy="102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txBox="1"/>
          <p:nvPr>
            <p:ph type="title"/>
          </p:nvPr>
        </p:nvSpPr>
        <p:spPr>
          <a:xfrm>
            <a:off x="-100125" y="2458088"/>
            <a:ext cx="5224200" cy="139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BACKGROUND</a:t>
            </a:r>
            <a:endParaRPr sz="4600"/>
          </a:p>
        </p:txBody>
      </p:sp>
      <p:sp>
        <p:nvSpPr>
          <p:cNvPr id="1012" name="Google Shape;1012;p35"/>
          <p:cNvSpPr txBox="1"/>
          <p:nvPr>
            <p:ph idx="2" type="title"/>
          </p:nvPr>
        </p:nvSpPr>
        <p:spPr>
          <a:xfrm>
            <a:off x="1853650" y="1382650"/>
            <a:ext cx="10203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rocery Store Company Profile by Slidesgo">
  <a:themeElements>
    <a:clrScheme name="Simple Light">
      <a:dk1>
        <a:srgbClr val="4B791C"/>
      </a:dk1>
      <a:lt1>
        <a:srgbClr val="F5EEE7"/>
      </a:lt1>
      <a:dk2>
        <a:srgbClr val="9EB944"/>
      </a:dk2>
      <a:lt2>
        <a:srgbClr val="274E13"/>
      </a:lt2>
      <a:accent1>
        <a:srgbClr val="E6C23E"/>
      </a:accent1>
      <a:accent2>
        <a:srgbClr val="FFFFFF"/>
      </a:accent2>
      <a:accent3>
        <a:srgbClr val="FFFFFF"/>
      </a:accent3>
      <a:accent4>
        <a:srgbClr val="FFFFFF"/>
      </a:accent4>
      <a:accent5>
        <a:srgbClr val="FFFFFF"/>
      </a:accent5>
      <a:accent6>
        <a:srgbClr val="FFFFFF"/>
      </a:accent6>
      <a:hlink>
        <a:srgbClr val="274E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